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4"/>
  </p:notesMasterIdLst>
  <p:sldIdLst>
    <p:sldId id="257" r:id="rId2"/>
    <p:sldId id="523" r:id="rId3"/>
    <p:sldId id="367" r:id="rId4"/>
    <p:sldId id="531" r:id="rId5"/>
    <p:sldId id="530" r:id="rId6"/>
    <p:sldId id="547" r:id="rId7"/>
    <p:sldId id="553" r:id="rId8"/>
    <p:sldId id="514" r:id="rId9"/>
    <p:sldId id="544" r:id="rId10"/>
    <p:sldId id="552" r:id="rId11"/>
    <p:sldId id="559" r:id="rId12"/>
    <p:sldId id="554" r:id="rId13"/>
    <p:sldId id="561" r:id="rId14"/>
    <p:sldId id="562" r:id="rId15"/>
    <p:sldId id="563" r:id="rId16"/>
    <p:sldId id="564" r:id="rId17"/>
    <p:sldId id="565" r:id="rId18"/>
    <p:sldId id="566" r:id="rId19"/>
    <p:sldId id="567" r:id="rId20"/>
    <p:sldId id="568" r:id="rId21"/>
    <p:sldId id="569" r:id="rId22"/>
    <p:sldId id="555" r:id="rId23"/>
    <p:sldId id="558" r:id="rId24"/>
    <p:sldId id="560" r:id="rId25"/>
    <p:sldId id="548" r:id="rId26"/>
    <p:sldId id="488" r:id="rId27"/>
    <p:sldId id="550" r:id="rId28"/>
    <p:sldId id="556" r:id="rId29"/>
    <p:sldId id="551" r:id="rId30"/>
    <p:sldId id="557" r:id="rId31"/>
    <p:sldId id="377" r:id="rId32"/>
    <p:sldId id="30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777B9C0-50B4-4E9E-BB75-B2132D199ACE}">
          <p14:sldIdLst>
            <p14:sldId id="257"/>
            <p14:sldId id="523"/>
            <p14:sldId id="367"/>
            <p14:sldId id="531"/>
            <p14:sldId id="530"/>
            <p14:sldId id="547"/>
            <p14:sldId id="553"/>
            <p14:sldId id="514"/>
            <p14:sldId id="544"/>
            <p14:sldId id="552"/>
            <p14:sldId id="559"/>
            <p14:sldId id="554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569"/>
            <p14:sldId id="555"/>
            <p14:sldId id="558"/>
            <p14:sldId id="560"/>
            <p14:sldId id="548"/>
            <p14:sldId id="488"/>
            <p14:sldId id="550"/>
            <p14:sldId id="556"/>
            <p14:sldId id="551"/>
            <p14:sldId id="557"/>
            <p14:sldId id="377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063A"/>
    <a:srgbClr val="AFAB09"/>
    <a:srgbClr val="FF6600"/>
    <a:srgbClr val="0070C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51" autoAdjust="0"/>
    <p:restoredTop sz="84911" autoAdjust="0"/>
  </p:normalViewPr>
  <p:slideViewPr>
    <p:cSldViewPr snapToGrid="0">
      <p:cViewPr varScale="1">
        <p:scale>
          <a:sx n="58" d="100"/>
          <a:sy n="58" d="100"/>
        </p:scale>
        <p:origin x="927" y="30"/>
      </p:cViewPr>
      <p:guideLst/>
    </p:cSldViewPr>
  </p:slideViewPr>
  <p:outlineViewPr>
    <p:cViewPr>
      <p:scale>
        <a:sx n="33" d="100"/>
        <a:sy n="33" d="100"/>
      </p:scale>
      <p:origin x="0" y="-1287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6E2612-5213-4B6B-99A8-BAC5DC9C4481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71DED1-4C91-4561-A99B-E6676363E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51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9.02907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arxiv.org/abs/1710.10903" TargetMode="External"/><Relationship Id="rId4" Type="http://schemas.openxmlformats.org/officeDocument/2006/relationships/hyperlink" Target="https://www-cs-faculty.stanford.edu/people/jure/pubs/graphsage-nips17.pdf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AA897F7C-541D-514B-A114-CD1201CB23D6}" type="slidenum">
              <a:rPr lang="de-DE" altLang="x-none"/>
              <a:pPr>
                <a:spcBef>
                  <a:spcPct val="0"/>
                </a:spcBef>
              </a:pPr>
              <a:t>1</a:t>
            </a:fld>
            <a:endParaRPr lang="de-DE" altLang="x-none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x-none" dirty="0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71DED1-4C91-4561-A99B-E6676363E2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1179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PCA = principal component analysis</a:t>
            </a:r>
          </a:p>
          <a:p>
            <a:r>
              <a:rPr lang="en-US" dirty="0"/>
              <a:t>Symmetric means that Matrix A == Transpose(Matrix M)</a:t>
            </a:r>
          </a:p>
          <a:p>
            <a:r>
              <a:rPr lang="en-US" dirty="0"/>
              <a:t>Laplacian is symmetric semidefinite positive matrix. You can think of it as an operator on functions defined by the graph G.</a:t>
            </a:r>
          </a:p>
          <a:p>
            <a:r>
              <a:rPr lang="en-US" dirty="0"/>
              <a:t>https://en.wikipedia.org/wiki/Definite_symmetric_matrix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41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 Laplacian shows in what directions and how </a:t>
            </a:r>
            <a:r>
              <a:rPr lang="en-US" i="1" dirty="0"/>
              <a:t>smoothly</a:t>
            </a:r>
            <a:r>
              <a:rPr lang="en-US" dirty="0"/>
              <a:t> the “energy” will diffuse over a graph if we put some “potential” in node </a:t>
            </a:r>
            <a:r>
              <a:rPr lang="en-US" i="1" dirty="0" err="1"/>
              <a:t>i</a:t>
            </a:r>
            <a:r>
              <a:rPr lang="en-US" dirty="0"/>
              <a:t>. A typical use-case of Laplacian in mathematics and physics is to solve how a signal (wave) propagates in a dynamic system.</a:t>
            </a:r>
          </a:p>
          <a:p>
            <a:endParaRPr lang="en-US" dirty="0"/>
          </a:p>
          <a:p>
            <a:r>
              <a:rPr lang="en-US" dirty="0"/>
              <a:t>Eigen-decomposition of the graph Laplacian is applied to a single graph for the purpose to extract subgraphs or clusters (communities) of nodes, and eigenvalues tell us a lot about graph connectivity.</a:t>
            </a:r>
          </a:p>
          <a:p>
            <a:endParaRPr lang="en-US" dirty="0"/>
          </a:p>
          <a:p>
            <a:r>
              <a:rPr lang="en-US" dirty="0"/>
              <a:t>For example, imagine that the star graph above in the middle is made from metal, so that it transfers heat well. Then, if we start to heat up node 0 (dark blue), this heat will propagate to other nodes in a way defined by the Laplacian. In the particular case of a star graph with all edges equal, heat will spread uniformly to all other nodes, which is not true for other graphs due to their structure.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650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222222"/>
                </a:solidFill>
                <a:latin typeface="+mj-lt"/>
              </a:rPr>
              <a:t>Spectral Networks and Deep Locally Connected Networks on Graphs [Bruna et al. 2013]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Bruna et al. 2013 were the first to apply spectral graph analysis to </a:t>
            </a:r>
            <a:r>
              <a:rPr lang="en-US" i="1" dirty="0"/>
              <a:t>learn convolutional filters</a:t>
            </a:r>
            <a:r>
              <a:rPr lang="en-US" dirty="0"/>
              <a:t> for the graph classification problem.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dimensionality of trainable weights (filters) </a:t>
            </a:r>
            <a:r>
              <a:rPr lang="en-US" i="1" dirty="0" err="1"/>
              <a:t>F</a:t>
            </a:r>
            <a:r>
              <a:rPr lang="en-US" i="1" baseline="-25000" dirty="0" err="1"/>
              <a:t>k</a:t>
            </a:r>
            <a:r>
              <a:rPr lang="en-US" dirty="0"/>
              <a:t> depends on the number of nodes </a:t>
            </a:r>
            <a:r>
              <a:rPr lang="en-US" i="1" dirty="0"/>
              <a:t>N</a:t>
            </a:r>
            <a:r>
              <a:rPr lang="en-US" dirty="0"/>
              <a:t> in a graph;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 err="1"/>
              <a:t>F</a:t>
            </a:r>
            <a:r>
              <a:rPr lang="en-US" i="1" baseline="-25000" dirty="0" err="1"/>
              <a:t>k</a:t>
            </a:r>
            <a:r>
              <a:rPr lang="en-US" dirty="0"/>
              <a:t> also depends on the graph structure encoded in eigenvectors </a:t>
            </a:r>
            <a:r>
              <a:rPr lang="en-US" i="1" dirty="0"/>
              <a:t>V.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469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Cao, </a:t>
            </a:r>
            <a:r>
              <a:rPr lang="en-US" sz="2800" dirty="0" err="1"/>
              <a:t>Defu</a:t>
            </a:r>
            <a:r>
              <a:rPr lang="en-US" sz="2800" dirty="0"/>
              <a:t>, et al. "Spectral Temporal Graph Neural Network for Multivariate Time-series Forecasting." </a:t>
            </a:r>
            <a:r>
              <a:rPr lang="en-US" sz="2800" dirty="0" err="1"/>
              <a:t>NeurIPS</a:t>
            </a:r>
            <a:r>
              <a:rPr lang="en-US" sz="2800" dirty="0"/>
              <a:t>, 33 (2020).</a:t>
            </a: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Theta is the </a:t>
            </a:r>
            <a:r>
              <a:rPr lang="en-US" sz="1800" b="0" i="0" u="none" strike="noStrike" baseline="0" dirty="0" err="1">
                <a:latin typeface="NimbusRomNo9L-Medi"/>
              </a:rPr>
              <a:t>the</a:t>
            </a:r>
            <a:r>
              <a:rPr lang="en-US" sz="1800" b="0" i="0" u="none" strike="noStrike" baseline="0" dirty="0">
                <a:latin typeface="NimbusRomNo9L-Medi"/>
              </a:rPr>
              <a:t> </a:t>
            </a:r>
          </a:p>
          <a:p>
            <a:pPr algn="l"/>
            <a:endParaRPr lang="en-US" sz="1800" b="0" i="0" u="none" strike="noStrike" baseline="0" dirty="0">
              <a:latin typeface="NimbusRomNo9L-Medi"/>
            </a:endParaRP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S is an encoder-decoder model</a:t>
            </a:r>
          </a:p>
          <a:p>
            <a:pPr algn="l"/>
            <a:endParaRPr lang="en-US" sz="1800" b="0" i="0" u="none" strike="noStrike" baseline="0" dirty="0">
              <a:latin typeface="NimbusRomNo9L-Medi"/>
            </a:endParaRPr>
          </a:p>
          <a:p>
            <a:pPr algn="l"/>
            <a:r>
              <a:rPr lang="en-US" sz="2800" b="1" dirty="0"/>
              <a:t>Circle dot is the Hadamard product</a:t>
            </a:r>
            <a:r>
              <a:rPr lang="en-US" sz="2800" dirty="0"/>
              <a:t> (also known as the </a:t>
            </a:r>
            <a:r>
              <a:rPr lang="en-US" sz="2800" b="1" dirty="0"/>
              <a:t>element-wise product) - https://en.wikipedia.org/wiki/Hadamard_product_(matrices)</a:t>
            </a:r>
            <a:endParaRPr lang="en-US" sz="1800" b="0" i="0" u="none" strike="noStrike" baseline="0" dirty="0">
              <a:latin typeface="NimbusRomNo9L-Medi"/>
            </a:endParaRPr>
          </a:p>
          <a:p>
            <a:pPr algn="l"/>
            <a:endParaRPr lang="en-US" sz="1800" b="0" i="0" u="none" strike="noStrike" baseline="0" dirty="0">
              <a:latin typeface="NimbusRomNo9L-Medi"/>
            </a:endParaRP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Spectral Temporal Graph Neural Network for</a:t>
            </a: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Multivariate Time-series Forecasting</a:t>
            </a:r>
          </a:p>
          <a:p>
            <a:pPr algn="l"/>
            <a:endParaRPr lang="en-US" sz="1800" b="0" i="0" u="none" strike="noStrike" baseline="0" dirty="0">
              <a:latin typeface="NimbusRomNo9L-Medi"/>
            </a:endParaRPr>
          </a:p>
          <a:p>
            <a:pPr algn="l"/>
            <a:r>
              <a:rPr lang="en-US" sz="1200" dirty="0">
                <a:latin typeface="NimbusRomNo9L-Regu"/>
              </a:rPr>
              <a:t>Recall that Time Series Forecasting has traditional methods like </a:t>
            </a:r>
          </a:p>
          <a:p>
            <a:pPr algn="l"/>
            <a:r>
              <a:rPr lang="en-US" sz="1200" dirty="0" err="1">
                <a:latin typeface="NimbusRomNo9L-Regu"/>
              </a:rPr>
              <a:t>Garch</a:t>
            </a:r>
            <a:r>
              <a:rPr lang="en-US" sz="1200" dirty="0">
                <a:latin typeface="NimbusRomNo9L-Regu"/>
              </a:rPr>
              <a:t> and Granger Causality</a:t>
            </a:r>
            <a:endParaRPr lang="en-US" sz="1200" b="0" i="0" u="none" strike="noStrike" baseline="0" dirty="0">
              <a:latin typeface="NimbusRomNo9L-Regu"/>
            </a:endParaRP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9059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Li,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Jiachen</a:t>
            </a:r>
            <a:r>
              <a:rPr lang="en-US" sz="1800" dirty="0">
                <a:effectLst/>
                <a:latin typeface="Calibri" panose="020F0502020204030204" pitchFamily="34" charset="0"/>
              </a:rPr>
              <a:t>, et al. "</a:t>
            </a:r>
            <a:r>
              <a:rPr lang="en-US" sz="1800" b="1" dirty="0" err="1">
                <a:effectLst/>
                <a:latin typeface="Calibri" panose="020F0502020204030204" pitchFamily="34" charset="0"/>
              </a:rPr>
              <a:t>Evolvegraph</a:t>
            </a:r>
            <a:r>
              <a:rPr lang="en-US" sz="1800" dirty="0">
                <a:effectLst/>
                <a:latin typeface="Calibri" panose="020F0502020204030204" pitchFamily="34" charset="0"/>
              </a:rPr>
              <a:t>: Multi-agent trajectory prediction with dynamic relational reasoning." Proceedings of the Neural Information Processing Systems (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NeurIPS</a:t>
            </a:r>
            <a:r>
              <a:rPr lang="en-US" sz="1800" dirty="0">
                <a:effectLst/>
                <a:latin typeface="Calibri" panose="020F0502020204030204" pitchFamily="34" charset="0"/>
              </a:rPr>
              <a:t>) (2020)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41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/>
              <a:t>source:</a:t>
            </a:r>
            <a:r>
              <a:rPr lang="en-US" dirty="0"/>
              <a:t> https://blog.twitter.com/engineering/en_us/topics/insights/2020/graph-ml-at-twitter.html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853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[Wang &amp; Tax 2016] Wang, Feng, and David MJ Tax. "Survey on the attention based RNN model and its applications in computer vision." </a:t>
            </a:r>
            <a:r>
              <a:rPr lang="en-US" i="1" dirty="0" err="1"/>
              <a:t>arXiv</a:t>
            </a:r>
            <a:r>
              <a:rPr lang="en-US" i="1" dirty="0"/>
              <a:t> preprint arXiv:1601.06823</a:t>
            </a:r>
            <a:r>
              <a:rPr lang="en-US" dirty="0"/>
              <a:t> (2016).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[Luong et al. 2015] Luong, Minh-Thang, </a:t>
            </a:r>
            <a:r>
              <a:rPr lang="en-US" dirty="0" err="1"/>
              <a:t>Hieu</a:t>
            </a:r>
            <a:r>
              <a:rPr lang="en-US" dirty="0"/>
              <a:t> Pham, and Christopher D. Manning. "Effective approaches to attention-based neural machine translation." </a:t>
            </a:r>
            <a:r>
              <a:rPr lang="en-US" i="1" dirty="0" err="1"/>
              <a:t>arXiv</a:t>
            </a:r>
            <a:r>
              <a:rPr lang="en-US" i="1" dirty="0"/>
              <a:t> preprint arXiv:1508.04025</a:t>
            </a:r>
            <a:r>
              <a:rPr lang="en-US" dirty="0"/>
              <a:t> (2015).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[Vaswani et al. 2017] Vaswani, A., </a:t>
            </a:r>
            <a:r>
              <a:rPr lang="en-US" dirty="0" err="1"/>
              <a:t>Shazeer</a:t>
            </a:r>
            <a:r>
              <a:rPr lang="en-US" dirty="0"/>
              <a:t>, N., Parmar, N., </a:t>
            </a:r>
            <a:r>
              <a:rPr lang="en-US" dirty="0" err="1"/>
              <a:t>Uszkoreit</a:t>
            </a:r>
            <a:r>
              <a:rPr lang="en-US" dirty="0"/>
              <a:t>, J., Jones, L., Gomez, A. N., ... &amp; </a:t>
            </a:r>
            <a:r>
              <a:rPr lang="en-US" dirty="0" err="1"/>
              <a:t>Polosukhin</a:t>
            </a:r>
            <a:r>
              <a:rPr lang="en-US" dirty="0"/>
              <a:t>, I. (2017). Attention is all you need. </a:t>
            </a:r>
            <a:r>
              <a:rPr lang="en-US" i="1" dirty="0"/>
              <a:t>Advances in neural information processing systems</a:t>
            </a:r>
            <a:r>
              <a:rPr lang="en-US" dirty="0"/>
              <a:t>, </a:t>
            </a:r>
            <a:r>
              <a:rPr lang="en-US" i="1" dirty="0"/>
              <a:t>30</a:t>
            </a:r>
            <a:r>
              <a:rPr lang="en-US" dirty="0"/>
              <a:t>, 5998-6008.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 err="1"/>
              <a:t>Bahdanau</a:t>
            </a:r>
            <a:r>
              <a:rPr lang="en-US" dirty="0"/>
              <a:t>, </a:t>
            </a:r>
            <a:r>
              <a:rPr lang="en-US" dirty="0" err="1"/>
              <a:t>Dzmitry</a:t>
            </a:r>
            <a:r>
              <a:rPr lang="en-US" dirty="0"/>
              <a:t>, </a:t>
            </a:r>
            <a:r>
              <a:rPr lang="en-US" dirty="0" err="1"/>
              <a:t>Kyunghyun</a:t>
            </a:r>
            <a:r>
              <a:rPr lang="en-US" dirty="0"/>
              <a:t> Cho, and </a:t>
            </a:r>
            <a:r>
              <a:rPr lang="en-US" dirty="0" err="1"/>
              <a:t>Yoshua</a:t>
            </a:r>
            <a:r>
              <a:rPr lang="en-US" dirty="0"/>
              <a:t> </a:t>
            </a:r>
            <a:r>
              <a:rPr lang="en-US" dirty="0" err="1"/>
              <a:t>Bengio</a:t>
            </a:r>
            <a:r>
              <a:rPr lang="en-US" dirty="0"/>
              <a:t>. "Neural machine translation by jointly learning to align and translate." </a:t>
            </a:r>
            <a:r>
              <a:rPr lang="en-US" i="1" dirty="0" err="1"/>
              <a:t>arXiv</a:t>
            </a:r>
            <a:r>
              <a:rPr lang="en-US" i="1" dirty="0"/>
              <a:t> preprint arXiv:1409.0473</a:t>
            </a:r>
            <a:r>
              <a:rPr lang="en-US" dirty="0"/>
              <a:t> (2014).</a:t>
            </a:r>
          </a:p>
          <a:p>
            <a:r>
              <a:rPr lang="en-US" dirty="0"/>
              <a:t>Xu, Kelvin, et al. "Show, attend and tell: Neural image caption generation with visual attention." </a:t>
            </a:r>
            <a:r>
              <a:rPr lang="en-US" i="1" dirty="0"/>
              <a:t>International conference on machine learning</a:t>
            </a:r>
            <a:r>
              <a:rPr lang="en-US" dirty="0"/>
              <a:t>. 2015.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r>
              <a:rPr lang="en-US" dirty="0"/>
              <a:t>The research described in the paper </a:t>
            </a:r>
            <a:r>
              <a:rPr lang="en-US" dirty="0">
                <a:hlinkClick r:id="rId3"/>
              </a:rPr>
              <a:t>Graph Convolutional Network (GCN)</a:t>
            </a:r>
            <a:r>
              <a:rPr lang="en-US" dirty="0"/>
              <a:t>, indicates that combining local graph structure and node-level features produces good performance on node classification tasks. However, the way GCN aggregates is structure-dependent, which can hurt its generalizability.</a:t>
            </a:r>
          </a:p>
          <a:p>
            <a:endParaRPr lang="en-US" dirty="0"/>
          </a:p>
          <a:p>
            <a:r>
              <a:rPr lang="en-US" dirty="0"/>
              <a:t>One workaround is to simply average over all neighbor node features as described in the research paper </a:t>
            </a:r>
            <a:r>
              <a:rPr lang="en-US" dirty="0" err="1">
                <a:hlinkClick r:id="rId4"/>
              </a:rPr>
              <a:t>GraphSAGE</a:t>
            </a:r>
            <a:r>
              <a:rPr lang="en-US" dirty="0"/>
              <a:t>. However, </a:t>
            </a:r>
            <a:r>
              <a:rPr lang="en-US" dirty="0">
                <a:hlinkClick r:id="rId5"/>
              </a:rPr>
              <a:t>Graph Attention Network</a:t>
            </a:r>
            <a:r>
              <a:rPr lang="en-US" dirty="0"/>
              <a:t> proposes a different type of aggregation. GAN uses weighting neighbor features with feature dependent and structure-free normalization, in the style of attention.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77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91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Rank quality (Pearson corr. </a:t>
            </a:r>
            <a:r>
              <a:rPr lang="en-US" dirty="0" err="1">
                <a:effectLst/>
                <a:latin typeface="Arial" panose="020B0604020202020204" pitchFamily="34" charset="0"/>
              </a:rPr>
              <a:t>coeff</a:t>
            </a:r>
            <a:r>
              <a:rPr lang="en-US" dirty="0">
                <a:effectLst/>
                <a:latin typeface="Arial" panose="020B0604020202020204" pitchFamily="34" charset="0"/>
              </a:rPr>
              <a:t>. Between static and temporal PageRank) and transition probability 𝜷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Smaller 𝜷corresponds to slower convergence rate, but better correlated rankings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778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imbusRomNo9L-Regu"/>
              </a:rPr>
              <a:t>[</a:t>
            </a:r>
            <a:r>
              <a:rPr lang="en-US" sz="1800" b="0" i="0" u="none" strike="noStrike" baseline="0" dirty="0" err="1">
                <a:latin typeface="NimbusRomNo9L-Regu"/>
              </a:rPr>
              <a:t>Kamezi</a:t>
            </a:r>
            <a:r>
              <a:rPr lang="en-US" sz="1800" b="0" i="0" u="none" strike="noStrike" baseline="0" dirty="0">
                <a:latin typeface="NimbusRomNo9L-Regu"/>
              </a:rPr>
              <a:t> et al. 2020] </a:t>
            </a:r>
            <a:r>
              <a:rPr lang="en-US" sz="1800" b="0" i="0" u="none" strike="noStrike" baseline="0" dirty="0" err="1">
                <a:latin typeface="NimbusRomNo9L-Regu"/>
              </a:rPr>
              <a:t>Seyed</a:t>
            </a:r>
            <a:r>
              <a:rPr lang="en-US" sz="1800" b="0" i="0" u="none" strike="noStrike" baseline="0" dirty="0">
                <a:latin typeface="NimbusRomNo9L-Regu"/>
              </a:rPr>
              <a:t> Mehran </a:t>
            </a:r>
            <a:r>
              <a:rPr lang="en-US" sz="1800" b="0" i="0" u="none" strike="noStrike" baseline="0" dirty="0" err="1">
                <a:latin typeface="NimbusRomNo9L-Regu"/>
              </a:rPr>
              <a:t>Kazemi</a:t>
            </a:r>
            <a:r>
              <a:rPr lang="en-US" sz="1800" b="0" i="0" u="none" strike="noStrike" baseline="0" dirty="0">
                <a:latin typeface="NimbusRomNo9L-Regu"/>
              </a:rPr>
              <a:t>, </a:t>
            </a:r>
            <a:r>
              <a:rPr lang="en-US" sz="1800" b="0" i="0" u="none" strike="noStrike" baseline="0" dirty="0" err="1">
                <a:latin typeface="NimbusRomNo9L-Regu"/>
              </a:rPr>
              <a:t>Rishab</a:t>
            </a:r>
            <a:r>
              <a:rPr lang="en-US" sz="1800" b="0" i="0" u="none" strike="noStrike" baseline="0" dirty="0">
                <a:latin typeface="NimbusRomNo9L-Regu"/>
              </a:rPr>
              <a:t> Goel, </a:t>
            </a:r>
            <a:r>
              <a:rPr lang="en-US" sz="1800" b="0" i="0" u="none" strike="noStrike" baseline="0" dirty="0" err="1">
                <a:latin typeface="NimbusRomNo9L-Regu"/>
              </a:rPr>
              <a:t>Kshitij</a:t>
            </a:r>
            <a:r>
              <a:rPr lang="en-US" sz="1800" b="0" i="0" u="none" strike="noStrike" baseline="0" dirty="0">
                <a:latin typeface="NimbusRomNo9L-Regu"/>
              </a:rPr>
              <a:t> Jain, Ivan </a:t>
            </a:r>
            <a:r>
              <a:rPr lang="en-US" sz="1800" b="0" i="0" u="none" strike="noStrike" baseline="0" dirty="0" err="1">
                <a:latin typeface="NimbusRomNo9L-Regu"/>
              </a:rPr>
              <a:t>Kobyzev</a:t>
            </a:r>
            <a:r>
              <a:rPr lang="en-US" sz="1800" b="0" i="0" u="none" strike="noStrike" baseline="0" dirty="0">
                <a:latin typeface="NimbusRomNo9L-Regu"/>
              </a:rPr>
              <a:t>, </a:t>
            </a:r>
            <a:r>
              <a:rPr lang="en-US" sz="1800" b="0" i="0" u="none" strike="noStrike" baseline="0" dirty="0" err="1">
                <a:latin typeface="NimbusRomNo9L-Regu"/>
              </a:rPr>
              <a:t>Akshay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Sethi</a:t>
            </a:r>
            <a:r>
              <a:rPr lang="en-US" sz="1800" b="0" i="0" u="none" strike="noStrike" baseline="0" dirty="0">
                <a:latin typeface="NimbusRomNo9L-Regu"/>
              </a:rPr>
              <a:t>, Peter Forsyth, and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Pascal Poupart. </a:t>
            </a:r>
            <a:r>
              <a:rPr lang="en-US" sz="1800" b="1" i="0" u="none" strike="noStrike" baseline="0" dirty="0">
                <a:latin typeface="NimbusRomNo9L-Regu"/>
              </a:rPr>
              <a:t>Representation learning for dynamic graphs: A survey. </a:t>
            </a:r>
            <a:r>
              <a:rPr lang="en-US" sz="1800" b="0" i="0" u="none" strike="noStrike" baseline="0" dirty="0">
                <a:latin typeface="NimbusRomNo9L-ReguItal"/>
              </a:rPr>
              <a:t>Journal of Machine Learning Research</a:t>
            </a:r>
            <a:r>
              <a:rPr lang="en-US" sz="1800" b="0" i="0" u="none" strike="noStrike" baseline="0" dirty="0">
                <a:latin typeface="NimbusRomNo9L-Regu"/>
              </a:rPr>
              <a:t>, 21(70):1–73, 2020. URL </a:t>
            </a:r>
            <a:r>
              <a:rPr lang="en-US" sz="1800" b="0" i="0" u="none" strike="noStrike" baseline="0" dirty="0">
                <a:latin typeface="NimbusMonL-Regu"/>
              </a:rPr>
              <a:t>http://jmlr.org/papers/v21/19-447.html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130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71DED1-4C91-4561-A99B-E6676363E2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122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71DED1-4C91-4561-A99B-E6676363E2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0894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71DED1-4C91-4561-A99B-E6676363E2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7455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3909485"/>
            <a:ext cx="11468097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5" y="3902392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417188990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x Text (Box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2228866"/>
            <a:ext cx="2112433" cy="4176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2228866"/>
            <a:ext cx="2114551" cy="4176167"/>
          </a:xfrm>
        </p:spPr>
        <p:txBody>
          <a:bodyPr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2228866"/>
            <a:ext cx="2114551" cy="4176167"/>
          </a:xfrm>
        </p:spPr>
        <p:txBody>
          <a:bodyPr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2228866"/>
            <a:ext cx="2114551" cy="4176167"/>
          </a:xfrm>
        </p:spPr>
        <p:txBody>
          <a:bodyPr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78369" y="1653118"/>
            <a:ext cx="2112433" cy="383729"/>
          </a:xfr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832102" y="1653118"/>
            <a:ext cx="2112433" cy="383729"/>
          </a:xfr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184765" y="1653118"/>
            <a:ext cx="2112433" cy="383729"/>
          </a:xfr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7525592" y="1653118"/>
            <a:ext cx="2112433" cy="383729"/>
          </a:xfr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4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D454A11C-5A77-4A08-B879-6DBBFDBBDAFE}" type="datetime1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39978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832101" y="1653116"/>
            <a:ext cx="6815668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4" y="1653118"/>
            <a:ext cx="2351616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C73922D-9081-40A6-8FBE-63670167AD98}" type="datetime1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21442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183721" y="1653116"/>
            <a:ext cx="4464049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6" y="1653118"/>
            <a:ext cx="4705349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C26F5A0-C9D2-4F77-B347-D66BED85257B}" type="datetime1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058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7535337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3" y="1653118"/>
            <a:ext cx="7056967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B6F2430-900B-4222-905F-EED32BFA1589}" type="datetime1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0116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1" y="1653118"/>
            <a:ext cx="9649883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CD130E0-640E-4C5D-8D16-DE7F41FBD753}" type="datetime1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9670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 bwMode="gray">
          <a:xfrm>
            <a:off x="239186" y="3909485"/>
            <a:ext cx="11468100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Rectangle 13"/>
          <p:cNvSpPr/>
          <p:nvPr/>
        </p:nvSpPr>
        <p:spPr bwMode="gray">
          <a:xfrm>
            <a:off x="143339" y="2"/>
            <a:ext cx="9745727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8" y="3909485"/>
            <a:ext cx="11228913" cy="2495551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1" name="Rectangle 10"/>
          <p:cNvSpPr/>
          <p:nvPr/>
        </p:nvSpPr>
        <p:spPr bwMode="gray">
          <a:xfrm>
            <a:off x="478368" y="3669244"/>
            <a:ext cx="11474448" cy="2402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 bwMode="gray">
          <a:xfrm>
            <a:off x="11707286" y="3912502"/>
            <a:ext cx="245532" cy="24925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908803513"/>
      </p:ext>
    </p:extLst>
  </p:cSld>
  <p:clrMapOvr>
    <a:masterClrMapping/>
  </p:clrMapOvr>
  <p:transition spd="slow">
    <p:wipe dir="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71903" y="6486805"/>
            <a:ext cx="1346886" cy="260300"/>
          </a:xfrm>
        </p:spPr>
        <p:txBody>
          <a:bodyPr/>
          <a:lstStyle/>
          <a:p>
            <a:fld id="{627B7EA4-B0EA-4318-A076-3B69835E495A}" type="datetime1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8789" y="6486805"/>
            <a:ext cx="632966" cy="260792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579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1513-3E4F-4F85-8044-27F5FCBE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7C422-BD6C-4F48-90BB-A01C457D8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89B59-42D8-4BA7-A41F-0A6EFB2E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4FE29-361C-4DC2-A7C6-B5E089DF3A91}" type="datetime1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839DF-10E3-422C-8C24-E993391AE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126DC-405E-4066-8C79-D21920D85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67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4805683"/>
            <a:ext cx="11468100" cy="18406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8686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45692850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3909485"/>
            <a:ext cx="11468100" cy="27368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3909486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322471732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4805683"/>
            <a:ext cx="11468100" cy="18406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9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4508995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78366" y="1291472"/>
            <a:ext cx="11380553" cy="5113563"/>
          </a:xfrm>
          <a:noFill/>
        </p:spPr>
        <p:txBody>
          <a:bodyPr lIns="0" tIns="0" rIns="0" bIns="0"/>
          <a:lstStyle>
            <a:lvl1pPr marL="478355" indent="-478355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67">
                <a:solidFill>
                  <a:schemeClr val="tx1"/>
                </a:solidFill>
              </a:defRPr>
            </a:lvl1pPr>
            <a:lvl2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2pPr>
            <a:lvl3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3pPr>
            <a:lvl4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4pPr>
            <a:lvl5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5pPr>
            <a:lvl6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6pPr>
            <a:lvl7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7pPr>
            <a:lvl8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8pPr>
            <a:lvl9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4118335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8369" y="1282046"/>
            <a:ext cx="11474451" cy="5122988"/>
          </a:xfrm>
        </p:spPr>
        <p:txBody>
          <a:bodyPr/>
          <a:lstStyle>
            <a:lvl5pPr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26804"/>
            <a:ext cx="2063751" cy="32273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 bwMode="gray">
          <a:xfrm>
            <a:off x="11121081" y="6508122"/>
            <a:ext cx="831739" cy="256032"/>
          </a:xfrm>
          <a:prstGeom prst="rect">
            <a:avLst/>
          </a:prstGeom>
        </p:spPr>
        <p:txBody>
          <a:bodyPr vert="horz" lIns="108000" tIns="0" rIns="0" bIns="0" rtlCol="0" anchor="b"/>
          <a:lstStyle>
            <a:defPPr>
              <a:defRPr lang="en-US"/>
            </a:defPPr>
            <a:lvl1pPr marL="0" algn="l" defTabSz="914400" rtl="0" eaLnBrk="1" latinLnBrk="0" hangingPunct="1"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1D4785-C884-4A75-B2F1-2B7564BBB7E2}" type="slidenum">
              <a:rPr lang="en-US" smtClean="0"/>
              <a:pPr/>
              <a:t>‹#›</a:t>
            </a:fld>
            <a:r>
              <a:rPr lang="en-US" dirty="0"/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65461914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225486"/>
            <a:ext cx="11474451" cy="2141612"/>
          </a:xfrm>
        </p:spPr>
        <p:txBody>
          <a:bodyPr>
            <a:spAutoFit/>
          </a:bodyPr>
          <a:lstStyle>
            <a:lvl1pPr marL="239994" indent="-239994">
              <a:buClr>
                <a:schemeClr val="accent1"/>
              </a:buClr>
              <a:buFont typeface="Arial" panose="020B0604020202020204" pitchFamily="34" charset="0"/>
              <a:buChar char="■"/>
              <a:defRPr baseline="0"/>
            </a:lvl1pPr>
            <a:lvl2pPr marL="479988" indent="-241294">
              <a:buFont typeface="Arial" panose="020B0604020202020204" pitchFamily="34" charset="0"/>
              <a:buChar char="□"/>
              <a:defRPr/>
            </a:lvl2pPr>
            <a:lvl3pPr marL="719982" indent="-239994">
              <a:buFont typeface="Arial" panose="020B0604020202020204" pitchFamily="34" charset="0"/>
              <a:buChar char="–"/>
              <a:defRPr/>
            </a:lvl3pPr>
            <a:lvl4pPr marL="359991" indent="-359991">
              <a:buFont typeface="+mj-lt"/>
              <a:buAutoNum type="arabicPeriod"/>
              <a:defRPr/>
            </a:lvl4pPr>
            <a:lvl5pPr marL="719982" indent="-359991">
              <a:buFont typeface="+mj-lt"/>
              <a:buAutoNum type="alphaLcParenR"/>
              <a:defRPr/>
            </a:lvl5pPr>
            <a:lvl6pPr marL="0" indent="0">
              <a:spcBef>
                <a:spcPts val="533"/>
              </a:spcBef>
              <a:spcAft>
                <a:spcPts val="533"/>
              </a:spcAft>
              <a:buNone/>
              <a:defRPr sz="2133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>
          <a:xfrm>
            <a:off x="9996626" y="6501896"/>
            <a:ext cx="1214626" cy="253655"/>
          </a:xfrm>
        </p:spPr>
        <p:txBody>
          <a:bodyPr/>
          <a:lstStyle/>
          <a:p>
            <a:fld id="{862788D6-C652-4921-A5E0-02F81E20745E}" type="datetime1">
              <a:rPr lang="en-US" smtClean="0"/>
              <a:t>1/5/2021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13922"/>
            <a:ext cx="2063751" cy="24162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19935" y="6526804"/>
            <a:ext cx="732885" cy="228747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023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7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5181602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802232" y="6484771"/>
            <a:ext cx="2063751" cy="240773"/>
          </a:xfrm>
        </p:spPr>
        <p:txBody>
          <a:bodyPr/>
          <a:lstStyle/>
          <a:p>
            <a:fld id="{489C13DB-7338-4DF2-835C-1A17F38879EE}" type="datetime1">
              <a:rPr lang="en-US" smtClean="0"/>
              <a:t>1/5/2021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74135" y="6484771"/>
            <a:ext cx="2063751" cy="29265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9889069" y="6484771"/>
            <a:ext cx="2063751" cy="240773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7903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182EF5F-566B-49EC-B494-C7B2A0F6EE3D}" type="datetime1">
              <a:rPr lang="en-US" smtClean="0"/>
              <a:t>1/5/2021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2089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236227" y="1"/>
            <a:ext cx="9651779" cy="1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78369" y="144001"/>
            <a:ext cx="9169401" cy="555840"/>
          </a:xfrm>
          <a:prstGeom prst="rect">
            <a:avLst/>
          </a:prstGeom>
        </p:spPr>
        <p:txBody>
          <a:bodyPr vert="horz" lIns="0" tIns="144000" rIns="0" bIns="0" rtlCol="0" anchor="t" anchorCtr="0">
            <a:spAutoFit/>
          </a:bodyPr>
          <a:lstStyle/>
          <a:p>
            <a:r>
              <a:rPr lang="de-DE" dirty="0"/>
              <a:t>Write your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78369" y="1213308"/>
            <a:ext cx="11473384" cy="214161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9922476" y="6486804"/>
            <a:ext cx="1257529" cy="260793"/>
          </a:xfrm>
          <a:prstGeom prst="rect">
            <a:avLst/>
          </a:prstGeom>
        </p:spPr>
        <p:txBody>
          <a:bodyPr vert="horz" lIns="108000" tIns="0" rIns="0" bIns="0" rtlCol="0" anchor="t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4F02E37B-40D6-4AF0-9DE8-D954394DFF71}" type="datetime1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6463" y="6466788"/>
            <a:ext cx="2063751" cy="280809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180006" y="6486805"/>
            <a:ext cx="771750" cy="260792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35593" y="1407799"/>
            <a:ext cx="132605" cy="5232392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12208807" y="1407799"/>
            <a:ext cx="132605" cy="5232392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6027687" y="-5942288"/>
            <a:ext cx="132605" cy="11715527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6027687" y="1101918"/>
            <a:ext cx="132605" cy="11715527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9744406" y="3188974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6" name="Rectangle 65"/>
          <p:cNvSpPr/>
          <p:nvPr/>
        </p:nvSpPr>
        <p:spPr bwMode="gray">
          <a:xfrm>
            <a:off x="236225" y="774868"/>
            <a:ext cx="9651779" cy="3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61" name="Group 11"/>
          <p:cNvGrpSpPr>
            <a:grpSpLocks noChangeAspect="1"/>
          </p:cNvGrpSpPr>
          <p:nvPr/>
        </p:nvGrpSpPr>
        <p:grpSpPr bwMode="gray">
          <a:xfrm>
            <a:off x="10149041" y="-10957"/>
            <a:ext cx="1824204" cy="1041877"/>
            <a:chOff x="2109" y="940"/>
            <a:chExt cx="991" cy="566"/>
          </a:xfrm>
        </p:grpSpPr>
        <p:sp>
          <p:nvSpPr>
            <p:cNvPr id="6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63" name="Picture 12"/>
            <p:cNvPicPr>
              <a:picLocks noChangeAspect="1" noChangeArrowheads="1"/>
            </p:cNvPicPr>
            <p:nvPr/>
          </p:nvPicPr>
          <p:blipFill rotWithShape="1"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4" name="Rectangle 2048"/>
          <p:cNvSpPr/>
          <p:nvPr/>
        </p:nvSpPr>
        <p:spPr bwMode="gray">
          <a:xfrm>
            <a:off x="10128448" y="1155032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092991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>
    <p:fade/>
  </p:transition>
  <p:hf hdr="0" ftr="0" dt="0"/>
  <p:txStyles>
    <p:titleStyle>
      <a:lvl1pPr algn="l" defTabSz="1219170" rtl="0" eaLnBrk="1" latinLnBrk="0" hangingPunct="1">
        <a:spcBef>
          <a:spcPct val="0"/>
        </a:spcBef>
        <a:buNone/>
        <a:defRPr sz="2667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241294" indent="-2412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■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479988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□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359991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rabicPeriod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719982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lphaLcParenR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Clr>
          <a:schemeClr val="accent1"/>
        </a:buClr>
        <a:buSzPct val="90000"/>
        <a:buFont typeface="Arial" panose="020B0604020202020204" pitchFamily="34" charset="0"/>
        <a:buNone/>
        <a:defRPr sz="2133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hristian.adriano@hpi.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hyperlink" Target="mailto:holger.giese@hpi.uni-potsdam.de)" TargetMode="External"/><Relationship Id="rId5" Type="http://schemas.openxmlformats.org/officeDocument/2006/relationships/hyperlink" Target="mailto:sona.Ghahremani@hpi.de" TargetMode="External"/><Relationship Id="rId4" Type="http://schemas.openxmlformats.org/officeDocument/2006/relationships/hyperlink" Target="mailto:schumacher2@uni-potsdam.d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towardsdatascience.com/a-comprehensive-introduction-to-different-types-of-convolutions-in-deep-learning-669281e58215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image" Target="NULL"/><Relationship Id="rId5" Type="http://schemas.openxmlformats.org/officeDocument/2006/relationships/image" Target="../media/image25.PNG"/><Relationship Id="rId4" Type="http://schemas.openxmlformats.org/officeDocument/2006/relationships/hyperlink" Target="https://commons.wikimedia.org/wiki/File:Gated_Recurrent_Unit,_base_type.sv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4.png"/><Relationship Id="rId4" Type="http://schemas.openxmlformats.org/officeDocument/2006/relationships/hyperlink" Target="https://towardsdatascience.com/spectral-graph-convolution-explained-and-implemented-step-by-step-2e495b57f801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spectral-graph-convolution-explained-and-implemented-step-by-step-2e495b57f801" TargetMode="External"/><Relationship Id="rId2" Type="http://schemas.openxmlformats.org/officeDocument/2006/relationships/hyperlink" Target="http://jmlr.org/papers/v21/19-447.html" TargetMode="Externa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://www.cs.yale.edu/homes/spielman/561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44794" y="1558552"/>
            <a:ext cx="10368116" cy="2983643"/>
          </a:xfrm>
        </p:spPr>
        <p:txBody>
          <a:bodyPr>
            <a:normAutofit/>
          </a:bodyPr>
          <a:lstStyle/>
          <a:p>
            <a:r>
              <a:rPr lang="en-US" sz="4400" b="1" dirty="0"/>
              <a:t>Temporal Graph Networks</a:t>
            </a:r>
            <a:br>
              <a:rPr lang="en-US" sz="4400" b="1" dirty="0"/>
            </a:br>
            <a:r>
              <a:rPr lang="en-US" sz="3200" dirty="0"/>
              <a:t>lecture-10</a:t>
            </a:r>
            <a:br>
              <a:rPr lang="en-US" sz="3200" dirty="0"/>
            </a:br>
            <a:br>
              <a:rPr lang="en-US" sz="3200" dirty="0"/>
            </a:br>
            <a:r>
              <a:rPr lang="en-US" sz="2400" dirty="0">
                <a:ea typeface="ＭＳ Ｐゴシック" charset="-128"/>
              </a:rPr>
              <a:t>Co</a:t>
            </a:r>
            <a:r>
              <a:rPr lang="en-US" altLang="x-none" sz="2400" dirty="0">
                <a:ea typeface="ＭＳ Ｐゴシック" charset="-128"/>
              </a:rPr>
              <a:t>urse on Graph Neural Networks (Winter Term 20/21)</a:t>
            </a:r>
            <a:endParaRPr lang="en-US" altLang="x-none" b="1" dirty="0">
              <a:ea typeface="ＭＳ Ｐゴシック" charset="-128"/>
            </a:endParaRP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90235" y="5000369"/>
            <a:ext cx="5369800" cy="1857632"/>
          </a:xfrm>
        </p:spPr>
        <p:txBody>
          <a:bodyPr>
            <a:normAutofit fontScale="77500" lnSpcReduction="20000"/>
          </a:bodyPr>
          <a:lstStyle/>
          <a:p>
            <a:r>
              <a:rPr lang="en-US" altLang="x-none" sz="1500" b="1" dirty="0">
                <a:ea typeface="ＭＳ Ｐゴシック" charset="-128"/>
              </a:rPr>
              <a:t>Christian Medeiros Adriano </a:t>
            </a:r>
            <a:r>
              <a:rPr lang="en-US" altLang="x-none" sz="1500" dirty="0">
                <a:ea typeface="ＭＳ Ｐゴシック" charset="-128"/>
              </a:rPr>
              <a:t>(</a:t>
            </a:r>
            <a:r>
              <a:rPr lang="en-US" altLang="x-none" sz="1500" dirty="0">
                <a:ea typeface="ＭＳ Ｐゴシック" charset="-128"/>
                <a:hlinkClick r:id="rId3"/>
              </a:rPr>
              <a:t>christian.adriano@hpi.de</a:t>
            </a:r>
            <a:r>
              <a:rPr lang="en-US" altLang="x-none" sz="1500" dirty="0">
                <a:ea typeface="ＭＳ Ｐゴシック" charset="-128"/>
              </a:rPr>
              <a:t>) - </a:t>
            </a:r>
            <a:r>
              <a:rPr lang="en-US" altLang="x-none" sz="1500" b="1" dirty="0">
                <a:ea typeface="ＭＳ Ｐゴシック" charset="-128"/>
              </a:rPr>
              <a:t>“Chris”</a:t>
            </a:r>
          </a:p>
          <a:p>
            <a:r>
              <a:rPr lang="en-US" altLang="x-none" sz="1500" b="1" dirty="0">
                <a:ea typeface="ＭＳ Ｐゴシック" charset="-128"/>
              </a:rPr>
              <a:t>Max Schumacher (</a:t>
            </a:r>
            <a:r>
              <a:rPr lang="en-US" sz="1500" dirty="0">
                <a:hlinkClick r:id="rId4"/>
              </a:rPr>
              <a:t>schumacher2@uni-potsdam.de</a:t>
            </a:r>
            <a:r>
              <a:rPr lang="en-US" sz="1500" dirty="0"/>
              <a:t>)</a:t>
            </a:r>
            <a:endParaRPr lang="en-US" altLang="x-none" sz="1500" dirty="0">
              <a:ea typeface="ＭＳ Ｐゴシック" charset="-128"/>
            </a:endParaRPr>
          </a:p>
          <a:p>
            <a:r>
              <a:rPr lang="en-US" altLang="x-none" sz="1200" dirty="0">
                <a:ea typeface="ＭＳ Ｐゴシック" charset="-128"/>
              </a:rPr>
              <a:t>Sona Ghahremani (</a:t>
            </a:r>
            <a:r>
              <a:rPr lang="en-US" altLang="x-none" sz="1200" dirty="0">
                <a:ea typeface="ＭＳ Ｐゴシック" charset="-128"/>
                <a:hlinkClick r:id="rId5"/>
              </a:rPr>
              <a:t>sona.ghahremani@hpi.de</a:t>
            </a:r>
            <a:r>
              <a:rPr lang="en-US" altLang="x-none" sz="1200" dirty="0">
                <a:ea typeface="ＭＳ Ｐゴシック" charset="-128"/>
              </a:rPr>
              <a:t> )</a:t>
            </a:r>
          </a:p>
          <a:p>
            <a:r>
              <a:rPr lang="en-US" altLang="x-none" sz="1200" dirty="0">
                <a:ea typeface="ＭＳ Ｐゴシック" charset="-128"/>
              </a:rPr>
              <a:t>Prof. Dr. Holger Giese (</a:t>
            </a:r>
            <a:r>
              <a:rPr lang="en-US" altLang="x-none" sz="1200" dirty="0">
                <a:ea typeface="ＭＳ Ｐゴシック" charset="-128"/>
                <a:hlinkClick r:id="rId6"/>
              </a:rPr>
              <a:t>holger.giese@hpi.de)</a:t>
            </a:r>
            <a:r>
              <a:rPr lang="en-US" altLang="x-none" sz="1200" dirty="0">
                <a:ea typeface="ＭＳ Ｐゴシック" charset="-128"/>
              </a:rPr>
              <a:t> </a:t>
            </a:r>
          </a:p>
          <a:p>
            <a:endParaRPr lang="en-US" altLang="x-none" sz="1200" dirty="0">
              <a:ea typeface="ＭＳ Ｐゴシック" charset="-12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FFAC62-CDF9-4FA9-B6E9-174894487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D0BF09-413E-49CF-BD61-6F452E85143C}"/>
              </a:ext>
            </a:extLst>
          </p:cNvPr>
          <p:cNvSpPr/>
          <p:nvPr/>
        </p:nvSpPr>
        <p:spPr bwMode="gray">
          <a:xfrm>
            <a:off x="2577768" y="3296122"/>
            <a:ext cx="9614231" cy="8250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BE1D1D-C5D5-4E66-BE5B-FD4ED29AA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835404" cy="986727"/>
          </a:xfrm>
        </p:spPr>
        <p:txBody>
          <a:bodyPr/>
          <a:lstStyle/>
          <a:p>
            <a:r>
              <a:rPr lang="en-US" sz="2800" dirty="0">
                <a:solidFill>
                  <a:srgbClr val="222222"/>
                </a:solidFill>
                <a:latin typeface="+mj-lt"/>
              </a:rPr>
              <a:t>Temporal Graph Neural Networks </a:t>
            </a:r>
            <a:r>
              <a:rPr lang="en-US" sz="1800" dirty="0">
                <a:solidFill>
                  <a:srgbClr val="222222"/>
                </a:solidFill>
                <a:latin typeface="+mj-lt"/>
              </a:rPr>
              <a:t>[Rossi et al. 2020]</a:t>
            </a:r>
            <a:br>
              <a:rPr lang="en-US" sz="1800" dirty="0">
                <a:solidFill>
                  <a:srgbClr val="222222"/>
                </a:solidFill>
                <a:latin typeface="+mj-lt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3179D-47F5-4E9D-8A2F-2D7D925F2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925782"/>
            <a:ext cx="11473384" cy="767133"/>
          </a:xfrm>
        </p:spPr>
        <p:txBody>
          <a:bodyPr/>
          <a:lstStyle/>
          <a:p>
            <a:r>
              <a:rPr lang="en-US" u="sng" dirty="0"/>
              <a:t>Goal</a:t>
            </a:r>
            <a:r>
              <a:rPr lang="en-US" dirty="0"/>
              <a:t>: predict next node link in a Twitter network</a:t>
            </a:r>
          </a:p>
          <a:p>
            <a:r>
              <a:rPr lang="en-US" u="sng" dirty="0"/>
              <a:t>Intuition</a:t>
            </a:r>
            <a:r>
              <a:rPr lang="en-US" dirty="0"/>
              <a:t>: </a:t>
            </a:r>
            <a:r>
              <a:rPr lang="en-US" sz="1800" b="0" i="0" u="none" strike="noStrike" baseline="0" dirty="0">
                <a:latin typeface="NimbusRomNo9L-Regu"/>
              </a:rPr>
              <a:t>Temporal Graph Network (TGN) encoder applied on a continuous-time dynamic graph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7D5A1-BEA0-4889-BAD3-DA8E26D8C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3EACFE-1B28-455B-B8CC-1FD36158A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640" y="4121181"/>
            <a:ext cx="5189837" cy="24960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AB3184-673E-4513-9B5E-2DE7C6FECA88}"/>
                  </a:ext>
                </a:extLst>
              </p:cNvPr>
              <p:cNvSpPr txBox="1"/>
              <p:nvPr/>
            </p:nvSpPr>
            <p:spPr bwMode="gray">
              <a:xfrm>
                <a:off x="366704" y="1739660"/>
                <a:ext cx="6240162" cy="9469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1" i="0" u="none" strike="noStrike" baseline="0" dirty="0">
                    <a:latin typeface="NimbusRomNo9L-Regu"/>
                  </a:rPr>
                  <a:t>Two types of time-stamped-event </a:t>
                </a:r>
                <a:r>
                  <a:rPr lang="en-US" sz="1800" b="1" i="0" u="none" strike="noStrike" baseline="0" dirty="0">
                    <a:latin typeface="CMMI10"/>
                  </a:rPr>
                  <a:t>x</a:t>
                </a:r>
                <a:r>
                  <a:rPr lang="en-US" sz="1800" b="1" i="0" u="none" strike="noStrike" baseline="0" dirty="0">
                    <a:latin typeface="CMR10"/>
                  </a:rPr>
                  <a:t>(</a:t>
                </a:r>
                <a:r>
                  <a:rPr lang="en-US" sz="1800" b="1" i="0" u="none" strike="noStrike" baseline="0" dirty="0">
                    <a:latin typeface="CMMI10"/>
                  </a:rPr>
                  <a:t>t</a:t>
                </a:r>
                <a:r>
                  <a:rPr lang="en-US" sz="1800" b="1" i="0" u="none" strike="noStrike" baseline="0" dirty="0">
                    <a:latin typeface="CMR10"/>
                  </a:rPr>
                  <a:t>):</a:t>
                </a:r>
                <a:endParaRPr lang="en-US" sz="1800" b="1" i="0" u="none" strike="noStrike" baseline="0" dirty="0">
                  <a:latin typeface="NimbusRomNo9L-Medi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latin typeface="NimbusRomNo9L-Medi"/>
                  </a:rPr>
                  <a:t>N</a:t>
                </a:r>
                <a:r>
                  <a:rPr lang="en-US" sz="1800" b="0" i="0" u="none" strike="noStrike" baseline="0" dirty="0">
                    <a:latin typeface="NimbusRomNo9L-Medi"/>
                  </a:rPr>
                  <a:t>ode-wise event </a:t>
                </a:r>
                <a:r>
                  <a:rPr lang="en-US" sz="1800" b="0" i="0" u="none" strike="noStrike" baseline="0" dirty="0">
                    <a:latin typeface="NimbusRomNo9L-Regu"/>
                  </a:rPr>
                  <a:t>is represented by node </a:t>
                </a:r>
                <a:r>
                  <a:rPr lang="en-US" sz="1800" b="0" i="0" u="none" strike="noStrike" baseline="0" dirty="0">
                    <a:latin typeface="CMBX10"/>
                  </a:rPr>
                  <a:t>v</a:t>
                </a:r>
                <a:r>
                  <a:rPr lang="en-US" sz="800" b="0" i="0" u="none" strike="noStrike" baseline="0" dirty="0">
                    <a:latin typeface="CMMI7"/>
                  </a:rPr>
                  <a:t>i</a:t>
                </a:r>
                <a:r>
                  <a:rPr lang="en-US" sz="1800" b="0" i="0" u="none" strike="noStrike" baseline="0" dirty="0">
                    <a:latin typeface="CMR10"/>
                  </a:rPr>
                  <a:t>(</a:t>
                </a:r>
                <a:r>
                  <a:rPr lang="en-US" sz="1800" b="0" i="0" u="none" strike="noStrike" baseline="0" dirty="0">
                    <a:latin typeface="CMMI10"/>
                  </a:rPr>
                  <a:t>t</a:t>
                </a:r>
                <a:r>
                  <a:rPr lang="en-US" sz="1800" b="0" i="0" u="none" strike="noStrike" baseline="0" dirty="0">
                    <a:latin typeface="CMR10"/>
                  </a:rPr>
                  <a:t>)</a:t>
                </a:r>
                <a:endParaRPr lang="en-US" sz="1800" b="0" i="0" u="none" strike="noStrike" baseline="0" dirty="0">
                  <a:latin typeface="NimbusRomNo9L-Regu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latin typeface="NimbusRomNo9L-Regu"/>
                  </a:rPr>
                  <a:t>Interaction event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i="1" baseline="-25000" dirty="0" err="1">
                        <a:latin typeface="Cambria Math" panose="02040503050406030204" pitchFamily="18" charset="0"/>
                      </a:rPr>
                      <m:t>𝑖𝑗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NimbusRomNo9L-Regu"/>
                  </a:rPr>
                  <a:t> between nodes </a:t>
                </a:r>
                <a:r>
                  <a:rPr lang="en-US" dirty="0" err="1">
                    <a:latin typeface="NimbusRomNo9L-Regu"/>
                  </a:rPr>
                  <a:t>i</a:t>
                </a:r>
                <a:r>
                  <a:rPr lang="en-US" dirty="0">
                    <a:latin typeface="NimbusRomNo9L-Regu"/>
                  </a:rPr>
                  <a:t> and j</a:t>
                </a:r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AB3184-673E-4513-9B5E-2DE7C6FEC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66704" y="1739660"/>
                <a:ext cx="6240162" cy="946991"/>
              </a:xfrm>
              <a:prstGeom prst="rect">
                <a:avLst/>
              </a:prstGeom>
              <a:blipFill>
                <a:blip r:embed="rId4"/>
                <a:stretch>
                  <a:fillRect l="-781" t="-3205" b="-8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A58ABBF-601A-4937-8E76-3A06C33F5654}"/>
              </a:ext>
            </a:extLst>
          </p:cNvPr>
          <p:cNvSpPr txBox="1"/>
          <p:nvPr/>
        </p:nvSpPr>
        <p:spPr bwMode="gray">
          <a:xfrm>
            <a:off x="5182579" y="1753080"/>
            <a:ext cx="62401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i="0" u="none" strike="noStrike" baseline="0" dirty="0">
                <a:latin typeface="NimbusRomNo9L-Regu"/>
              </a:rPr>
              <a:t>Neural Dynamic Graph </a:t>
            </a:r>
            <a:r>
              <a:rPr lang="en-US" dirty="0">
                <a:latin typeface="NimbusRomNo9L-Regu"/>
              </a:rPr>
              <a:t>[</a:t>
            </a:r>
            <a:r>
              <a:rPr lang="en-US" sz="1800" b="0" i="0" u="none" strike="noStrike" baseline="0" dirty="0" err="1">
                <a:latin typeface="NimbusRomNo9L-Regu"/>
              </a:rPr>
              <a:t>Kazemi</a:t>
            </a:r>
            <a:r>
              <a:rPr lang="en-US" sz="1800" b="0" i="0" u="none" strike="noStrike" baseline="0" dirty="0">
                <a:latin typeface="NimbusRomNo9L-Regu"/>
              </a:rPr>
              <a:t> et al.,2020]</a:t>
            </a:r>
            <a:endParaRPr lang="en-US" sz="1800" b="1" i="0" u="none" strike="noStrike" baseline="0" dirty="0">
              <a:latin typeface="NimbusRomNo9L-Regu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NimbusRomNo9L-Regu"/>
              </a:rPr>
              <a:t>encoder maps from a dynamic graph to node embeddings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NimbusRomNo9L-Regu"/>
              </a:rPr>
              <a:t>decoder takes as input one or more node embeddings and makes a task-specific prediction, e.g., node classification or edge prediction.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A481F5-35FB-4BFD-998B-46DB0457C71D}"/>
              </a:ext>
            </a:extLst>
          </p:cNvPr>
          <p:cNvSpPr txBox="1"/>
          <p:nvPr/>
        </p:nvSpPr>
        <p:spPr bwMode="gray">
          <a:xfrm>
            <a:off x="415438" y="4448432"/>
            <a:ext cx="1392195" cy="7496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b="1" dirty="0"/>
              <a:t>Core Modules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A9EA6C-1508-402C-BEE8-1CF87D987444}"/>
                  </a:ext>
                </a:extLst>
              </p:cNvPr>
              <p:cNvSpPr txBox="1"/>
              <p:nvPr/>
            </p:nvSpPr>
            <p:spPr bwMode="gray">
              <a:xfrm>
                <a:off x="2784389" y="3504884"/>
                <a:ext cx="22434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NimbusRomNo9L-Regu"/>
                  </a:rPr>
                  <a:t>T</a:t>
                </a:r>
                <a:r>
                  <a:rPr lang="en-US" sz="1400" b="1" i="0" u="none" strike="noStrike" baseline="0" dirty="0">
                    <a:latin typeface="NimbusRomNo9L-Regu"/>
                  </a:rPr>
                  <a:t>emporal embedding </a:t>
                </a:r>
                <a14:m>
                  <m:oMath xmlns:m="http://schemas.openxmlformats.org/officeDocument/2006/math">
                    <m:r>
                      <a:rPr lang="en-US" sz="1400" b="1" i="1" u="none" strike="noStrike" baseline="0" dirty="0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600" b="1" i="1" u="none" strike="noStrike" baseline="0" dirty="0" err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1400" b="1" i="1" u="none" strike="noStrike" baseline="0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1" i="1" u="none" strike="noStrike" baseline="0" dirty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1400" b="1" i="1" u="none" strike="noStrike" baseline="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b="1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A9EA6C-1508-402C-BEE8-1CF87D987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784389" y="3504884"/>
                <a:ext cx="2243401" cy="307777"/>
              </a:xfrm>
              <a:prstGeom prst="rect">
                <a:avLst/>
              </a:prstGeom>
              <a:blipFill>
                <a:blip r:embed="rId5"/>
                <a:stretch>
                  <a:fillRect l="-815" t="-2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C7412BB4-947B-48A2-838A-E903A38F1007}"/>
              </a:ext>
            </a:extLst>
          </p:cNvPr>
          <p:cNvSpPr txBox="1"/>
          <p:nvPr/>
        </p:nvSpPr>
        <p:spPr bwMode="gray">
          <a:xfrm>
            <a:off x="6943131" y="5542045"/>
            <a:ext cx="23663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NimbusRomNo9L-Regu"/>
              </a:rPr>
              <a:t>R</a:t>
            </a:r>
            <a:r>
              <a:rPr lang="en-US" sz="1400" b="1" i="0" u="none" strike="noStrike" baseline="0" dirty="0">
                <a:latin typeface="NimbusRomNo9L-Regu"/>
              </a:rPr>
              <a:t>ecurrent neural network (LSTM or RNN)</a:t>
            </a:r>
            <a:endParaRPr lang="en-US" sz="1400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0DCB7D4-B202-4970-96DA-82177B3E06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1956" y="3317026"/>
            <a:ext cx="7001188" cy="76713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DDDAD51-312A-4E21-A2F3-4D8CF6DDAA15}"/>
              </a:ext>
            </a:extLst>
          </p:cNvPr>
          <p:cNvSpPr txBox="1"/>
          <p:nvPr/>
        </p:nvSpPr>
        <p:spPr bwMode="gray">
          <a:xfrm>
            <a:off x="0" y="6525986"/>
            <a:ext cx="6240162" cy="33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u="sng" dirty="0">
                <a:solidFill>
                  <a:srgbClr val="222222"/>
                </a:solidFill>
                <a:latin typeface="+mj-lt"/>
              </a:rPr>
              <a:t>source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: Rossi et al. (2020) Temporal Graph Neural Networks, </a:t>
            </a:r>
            <a:r>
              <a:rPr lang="en-US" sz="1200" dirty="0" err="1">
                <a:solidFill>
                  <a:srgbClr val="222222"/>
                </a:solidFill>
                <a:latin typeface="+mj-lt"/>
              </a:rPr>
              <a:t>NeurIPs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F0C50F-45E3-426D-9A2A-4D49FCCD6F45}"/>
              </a:ext>
            </a:extLst>
          </p:cNvPr>
          <p:cNvSpPr/>
          <p:nvPr/>
        </p:nvSpPr>
        <p:spPr bwMode="gray">
          <a:xfrm>
            <a:off x="5717059" y="5198075"/>
            <a:ext cx="1103871" cy="1461214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514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4A0A0-0E79-4FBD-970E-746EABFA7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US" dirty="0"/>
              <a:t>Flow of the TGN operation </a:t>
            </a:r>
            <a:r>
              <a:rPr lang="en-US" sz="1800" dirty="0"/>
              <a:t>[Rossi et al. 2020]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1CFF83-9296-4BD2-AF7B-2599C74E3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1C4263-7884-4188-97AA-78800516A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738" y="1949029"/>
            <a:ext cx="7735587" cy="40593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64E635-1EC3-43B2-A08C-748E887D7D65}"/>
              </a:ext>
            </a:extLst>
          </p:cNvPr>
          <p:cNvSpPr txBox="1"/>
          <p:nvPr/>
        </p:nvSpPr>
        <p:spPr bwMode="gray">
          <a:xfrm>
            <a:off x="5906142" y="4052781"/>
            <a:ext cx="35261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chemeClr val="tx2">
                    <a:lumMod val="75000"/>
                  </a:schemeClr>
                </a:solidFill>
                <a:latin typeface="NimbusRomNo9L-Regu"/>
              </a:rPr>
              <a:t>embeddings can be computed using the just updated memory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80CDBF-3163-4459-BEEC-B4F8A4BFC272}"/>
              </a:ext>
            </a:extLst>
          </p:cNvPr>
          <p:cNvSpPr txBox="1"/>
          <p:nvPr/>
        </p:nvSpPr>
        <p:spPr bwMode="gray">
          <a:xfrm>
            <a:off x="0" y="6525986"/>
            <a:ext cx="6240162" cy="33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u="sng" dirty="0">
                <a:solidFill>
                  <a:srgbClr val="222222"/>
                </a:solidFill>
                <a:latin typeface="+mj-lt"/>
              </a:rPr>
              <a:t>source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: Rossi et al. (2020) Temporal Graph Neural Networks, </a:t>
            </a:r>
            <a:r>
              <a:rPr lang="en-US" sz="1200" dirty="0" err="1">
                <a:solidFill>
                  <a:srgbClr val="222222"/>
                </a:solidFill>
                <a:latin typeface="+mj-lt"/>
              </a:rPr>
              <a:t>NeurIPs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6FA0C9-3EF5-4720-91CC-EFB1CB76A02F}"/>
              </a:ext>
            </a:extLst>
          </p:cNvPr>
          <p:cNvSpPr txBox="1"/>
          <p:nvPr/>
        </p:nvSpPr>
        <p:spPr bwMode="gray">
          <a:xfrm>
            <a:off x="508119" y="1031304"/>
            <a:ext cx="9715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u="sng" strike="noStrike" baseline="0" dirty="0">
                <a:latin typeface="NimbusRomNo9L-Regu"/>
              </a:rPr>
              <a:t>Goal:</a:t>
            </a:r>
            <a:r>
              <a:rPr lang="en-US" sz="2000" b="0" i="0" u="none" strike="noStrike" baseline="0" dirty="0">
                <a:latin typeface="NimbusRomNo9L-Regu"/>
              </a:rPr>
              <a:t> Allows the computation of the memory-related modules </a:t>
            </a:r>
            <a:r>
              <a:rPr lang="en-US" sz="2000" dirty="0">
                <a:latin typeface="NimbusRomNo9L-Regu"/>
              </a:rPr>
              <a:t>to </a:t>
            </a:r>
            <a:r>
              <a:rPr lang="en-US" sz="2000" b="0" i="0" u="none" strike="noStrike" baseline="0" dirty="0">
                <a:latin typeface="NimbusRomNo9L-Regu"/>
              </a:rPr>
              <a:t>directly influence the loss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51731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en-US" dirty="0" err="1"/>
              <a:t>Spatio</a:t>
            </a:r>
            <a:r>
              <a:rPr lang="en-US" dirty="0"/>
              <a:t>-Temporal Graph Networks</a:t>
            </a:r>
          </a:p>
        </p:txBody>
      </p:sp>
    </p:spTree>
    <p:extLst>
      <p:ext uri="{BB962C8B-B14F-4D97-AF65-F5344CB8AC3E}">
        <p14:creationId xmlns:p14="http://schemas.microsoft.com/office/powerpoint/2010/main" val="3380819641"/>
      </p:ext>
    </p:extLst>
  </p:cSld>
  <p:clrMapOvr>
    <a:masterClrMapping/>
  </p:clrMapOvr>
  <p:transition spd="slow">
    <p:wipe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2E8D1F-C9F5-4228-A159-2F356A481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de-DE" dirty="0" err="1"/>
              <a:t>Spatio</a:t>
            </a:r>
            <a:r>
              <a:rPr lang="de-DE" dirty="0"/>
              <a:t>-Temporal Graph Problem: Traffic </a:t>
            </a:r>
            <a:r>
              <a:rPr lang="de-DE" dirty="0" err="1"/>
              <a:t>Prediction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489845-F606-4EB9-BEC4-261A40EFE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561042-0DC2-4A04-AA50-F6D44EB20EB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8" name="Grafik 7" descr="Ein Bild, das Karte enthält.&#10;&#10;Automatisch generierte Beschreibung">
            <a:extLst>
              <a:ext uri="{FF2B5EF4-FFF2-40B4-BE49-F238E27FC236}">
                <a16:creationId xmlns:a16="http://schemas.microsoft.com/office/drawing/2014/main" id="{879558A9-83CB-4D7F-90CF-8B47A9DDC8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3" t="24462" r="54251" b="33663"/>
          <a:stretch/>
        </p:blipFill>
        <p:spPr>
          <a:xfrm>
            <a:off x="915974" y="1284952"/>
            <a:ext cx="4246031" cy="2397207"/>
          </a:xfrm>
          <a:prstGeom prst="rect">
            <a:avLst/>
          </a:prstGeom>
        </p:spPr>
      </p:pic>
      <p:pic>
        <p:nvPicPr>
          <p:cNvPr id="12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82DD59B9-DFC6-4B1B-A920-52AFFEC8A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69" y="4355674"/>
            <a:ext cx="5271794" cy="1719884"/>
          </a:xfrm>
          <a:prstGeom prst="rect">
            <a:avLst/>
          </a:prstGeom>
        </p:spPr>
      </p:pic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92234B88-7CEF-41AD-8CEE-91194A888C63}"/>
              </a:ext>
            </a:extLst>
          </p:cNvPr>
          <p:cNvCxnSpPr>
            <a:cxnSpLocks/>
          </p:cNvCxnSpPr>
          <p:nvPr/>
        </p:nvCxnSpPr>
        <p:spPr bwMode="gray">
          <a:xfrm flipV="1">
            <a:off x="716493" y="3425866"/>
            <a:ext cx="2927886" cy="101139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53530AF3-A2B5-4A25-BF70-84E44AB6D772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3745117" y="3425866"/>
            <a:ext cx="1962184" cy="102996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C7BECEFF-0204-4A26-980D-9C1969EC669F}"/>
              </a:ext>
            </a:extLst>
          </p:cNvPr>
          <p:cNvSpPr txBox="1"/>
          <p:nvPr/>
        </p:nvSpPr>
        <p:spPr bwMode="gray">
          <a:xfrm>
            <a:off x="5184539" y="2828675"/>
            <a:ext cx="723900" cy="2795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Space</a:t>
            </a:r>
            <a:endParaRPr kumimoji="0" lang="en-GB" sz="1200" b="1" i="0" u="none" strike="noStrike" kern="1200" cap="none" spc="0" normalizeH="0" baseline="0" noProof="0" dirty="0" err="1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F64E96C2-62B1-4532-9FB1-8436920215F0}"/>
              </a:ext>
            </a:extLst>
          </p:cNvPr>
          <p:cNvGrpSpPr/>
          <p:nvPr/>
        </p:nvGrpSpPr>
        <p:grpSpPr>
          <a:xfrm>
            <a:off x="7711483" y="2745672"/>
            <a:ext cx="1234353" cy="1558453"/>
            <a:chOff x="6720927" y="2074603"/>
            <a:chExt cx="1491451" cy="1830810"/>
          </a:xfrm>
        </p:grpSpPr>
        <p:sp>
          <p:nvSpPr>
            <p:cNvPr id="26" name="Rechteck: abgerundete Ecken 25">
              <a:extLst>
                <a:ext uri="{FF2B5EF4-FFF2-40B4-BE49-F238E27FC236}">
                  <a16:creationId xmlns:a16="http://schemas.microsoft.com/office/drawing/2014/main" id="{C50318FB-49C1-483D-9D44-195EE5B80919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89" name="Gruppieren 88">
              <a:extLst>
                <a:ext uri="{FF2B5EF4-FFF2-40B4-BE49-F238E27FC236}">
                  <a16:creationId xmlns:a16="http://schemas.microsoft.com/office/drawing/2014/main" id="{13A60AFB-57B2-49F9-9858-5D0290F7F979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2EC05791-E3A3-435B-B6C3-DB1FD9519190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82" name="Gruppieren 81">
                <a:extLst>
                  <a:ext uri="{FF2B5EF4-FFF2-40B4-BE49-F238E27FC236}">
                    <a16:creationId xmlns:a16="http://schemas.microsoft.com/office/drawing/2014/main" id="{BDBFCBAC-FD83-41BC-BA8E-932303F676E9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42" name="Ellipse 41">
                  <a:extLst>
                    <a:ext uri="{FF2B5EF4-FFF2-40B4-BE49-F238E27FC236}">
                      <a16:creationId xmlns:a16="http://schemas.microsoft.com/office/drawing/2014/main" id="{1889C540-D481-4CA1-B1A6-B4CFF532B50D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Ellipse 43">
                  <a:extLst>
                    <a:ext uri="{FF2B5EF4-FFF2-40B4-BE49-F238E27FC236}">
                      <a16:creationId xmlns:a16="http://schemas.microsoft.com/office/drawing/2014/main" id="{F7C9E42F-7958-4C88-844F-41B8BC0FED16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Ellipse 44">
                  <a:extLst>
                    <a:ext uri="{FF2B5EF4-FFF2-40B4-BE49-F238E27FC236}">
                      <a16:creationId xmlns:a16="http://schemas.microsoft.com/office/drawing/2014/main" id="{0D676043-83CC-4BE3-965B-7973D71E7525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Ellipse 45">
                  <a:extLst>
                    <a:ext uri="{FF2B5EF4-FFF2-40B4-BE49-F238E27FC236}">
                      <a16:creationId xmlns:a16="http://schemas.microsoft.com/office/drawing/2014/main" id="{070FB871-0678-4FE2-A9A2-637D8D1ACDFA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55" name="Gerader Verbinder 54">
                  <a:extLst>
                    <a:ext uri="{FF2B5EF4-FFF2-40B4-BE49-F238E27FC236}">
                      <a16:creationId xmlns:a16="http://schemas.microsoft.com/office/drawing/2014/main" id="{4F91FED5-7ADD-432A-9914-B038323D16E4}"/>
                    </a:ext>
                  </a:extLst>
                </p:cNvPr>
                <p:cNvCxnSpPr>
                  <a:stCxn id="42" idx="5"/>
                  <a:endCxn id="43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Gerader Verbinder 55">
                  <a:extLst>
                    <a:ext uri="{FF2B5EF4-FFF2-40B4-BE49-F238E27FC236}">
                      <a16:creationId xmlns:a16="http://schemas.microsoft.com/office/drawing/2014/main" id="{156A76DE-46E7-4C97-8820-DC70F54BD979}"/>
                    </a:ext>
                  </a:extLst>
                </p:cNvPr>
                <p:cNvCxnSpPr>
                  <a:cxnSpLocks/>
                  <a:stCxn id="44" idx="6"/>
                  <a:endCxn id="43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Gerader Verbinder 71">
                  <a:extLst>
                    <a:ext uri="{FF2B5EF4-FFF2-40B4-BE49-F238E27FC236}">
                      <a16:creationId xmlns:a16="http://schemas.microsoft.com/office/drawing/2014/main" id="{10436512-D3CE-4C21-A4BF-5C2C881B233A}"/>
                    </a:ext>
                  </a:extLst>
                </p:cNvPr>
                <p:cNvCxnSpPr>
                  <a:cxnSpLocks/>
                  <a:stCxn id="42" idx="6"/>
                  <a:endCxn id="46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Gerader Verbinder 74">
                  <a:extLst>
                    <a:ext uri="{FF2B5EF4-FFF2-40B4-BE49-F238E27FC236}">
                      <a16:creationId xmlns:a16="http://schemas.microsoft.com/office/drawing/2014/main" id="{7FDC177F-D5A8-44CE-90F6-2F75406D2C6F}"/>
                    </a:ext>
                  </a:extLst>
                </p:cNvPr>
                <p:cNvCxnSpPr>
                  <a:cxnSpLocks/>
                  <a:stCxn id="42" idx="3"/>
                  <a:endCxn id="44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Gerader Verbinder 77">
                  <a:extLst>
                    <a:ext uri="{FF2B5EF4-FFF2-40B4-BE49-F238E27FC236}">
                      <a16:creationId xmlns:a16="http://schemas.microsoft.com/office/drawing/2014/main" id="{DC4EBE52-0EB1-47CB-B35F-89D555AD428E}"/>
                    </a:ext>
                  </a:extLst>
                </p:cNvPr>
                <p:cNvCxnSpPr>
                  <a:cxnSpLocks/>
                  <a:stCxn id="45" idx="7"/>
                  <a:endCxn id="43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17" name="Gruppieren 216">
            <a:extLst>
              <a:ext uri="{FF2B5EF4-FFF2-40B4-BE49-F238E27FC236}">
                <a16:creationId xmlns:a16="http://schemas.microsoft.com/office/drawing/2014/main" id="{1C2E6FE8-1816-4B3C-A49F-1563CD3DB4D2}"/>
              </a:ext>
            </a:extLst>
          </p:cNvPr>
          <p:cNvGrpSpPr/>
          <p:nvPr/>
        </p:nvGrpSpPr>
        <p:grpSpPr>
          <a:xfrm>
            <a:off x="7490662" y="2876209"/>
            <a:ext cx="1234353" cy="1558453"/>
            <a:chOff x="6720927" y="2074603"/>
            <a:chExt cx="1491451" cy="1830810"/>
          </a:xfrm>
        </p:grpSpPr>
        <p:sp>
          <p:nvSpPr>
            <p:cNvPr id="218" name="Rechteck: abgerundete Ecken 217">
              <a:extLst>
                <a:ext uri="{FF2B5EF4-FFF2-40B4-BE49-F238E27FC236}">
                  <a16:creationId xmlns:a16="http://schemas.microsoft.com/office/drawing/2014/main" id="{DFD0ABA1-1C73-4323-8389-2D396F8C3C76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68F69E20-22CA-45EF-B332-7F26E7D5855B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220" name="Ellipse 219">
                <a:extLst>
                  <a:ext uri="{FF2B5EF4-FFF2-40B4-BE49-F238E27FC236}">
                    <a16:creationId xmlns:a16="http://schemas.microsoft.com/office/drawing/2014/main" id="{3BBDDED8-DFF5-49EB-BFE3-67BB79F42995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221" name="Gruppieren 220">
                <a:extLst>
                  <a:ext uri="{FF2B5EF4-FFF2-40B4-BE49-F238E27FC236}">
                    <a16:creationId xmlns:a16="http://schemas.microsoft.com/office/drawing/2014/main" id="{AC02C173-FEE3-4206-BE17-04386DBA8727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222" name="Ellipse 221">
                  <a:extLst>
                    <a:ext uri="{FF2B5EF4-FFF2-40B4-BE49-F238E27FC236}">
                      <a16:creationId xmlns:a16="http://schemas.microsoft.com/office/drawing/2014/main" id="{E74F836F-2B98-4E93-A36B-3F98EA26028A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23" name="Ellipse 222">
                  <a:extLst>
                    <a:ext uri="{FF2B5EF4-FFF2-40B4-BE49-F238E27FC236}">
                      <a16:creationId xmlns:a16="http://schemas.microsoft.com/office/drawing/2014/main" id="{6EED3C7A-37F6-4D2D-A632-3E4FD62AA5AE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24" name="Ellipse 223">
                  <a:extLst>
                    <a:ext uri="{FF2B5EF4-FFF2-40B4-BE49-F238E27FC236}">
                      <a16:creationId xmlns:a16="http://schemas.microsoft.com/office/drawing/2014/main" id="{F802E18B-C065-4EAE-AF4F-E2C83FB3AB59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25" name="Ellipse 224">
                  <a:extLst>
                    <a:ext uri="{FF2B5EF4-FFF2-40B4-BE49-F238E27FC236}">
                      <a16:creationId xmlns:a16="http://schemas.microsoft.com/office/drawing/2014/main" id="{FE9399AC-8B6A-4158-A384-75D73E290C75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226" name="Gerader Verbinder 225">
                  <a:extLst>
                    <a:ext uri="{FF2B5EF4-FFF2-40B4-BE49-F238E27FC236}">
                      <a16:creationId xmlns:a16="http://schemas.microsoft.com/office/drawing/2014/main" id="{31D9D2C5-A411-447D-8E13-6C724803356C}"/>
                    </a:ext>
                  </a:extLst>
                </p:cNvPr>
                <p:cNvCxnSpPr>
                  <a:stCxn id="222" idx="5"/>
                  <a:endCxn id="220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Gerader Verbinder 226">
                  <a:extLst>
                    <a:ext uri="{FF2B5EF4-FFF2-40B4-BE49-F238E27FC236}">
                      <a16:creationId xmlns:a16="http://schemas.microsoft.com/office/drawing/2014/main" id="{1F7470CC-5E69-4627-92A7-DDDBBE509668}"/>
                    </a:ext>
                  </a:extLst>
                </p:cNvPr>
                <p:cNvCxnSpPr>
                  <a:cxnSpLocks/>
                  <a:stCxn id="223" idx="6"/>
                  <a:endCxn id="220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Gerader Verbinder 227">
                  <a:extLst>
                    <a:ext uri="{FF2B5EF4-FFF2-40B4-BE49-F238E27FC236}">
                      <a16:creationId xmlns:a16="http://schemas.microsoft.com/office/drawing/2014/main" id="{941DCC04-0155-4E61-AC19-D939937791B1}"/>
                    </a:ext>
                  </a:extLst>
                </p:cNvPr>
                <p:cNvCxnSpPr>
                  <a:cxnSpLocks/>
                  <a:stCxn id="222" idx="6"/>
                  <a:endCxn id="225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Gerader Verbinder 228">
                  <a:extLst>
                    <a:ext uri="{FF2B5EF4-FFF2-40B4-BE49-F238E27FC236}">
                      <a16:creationId xmlns:a16="http://schemas.microsoft.com/office/drawing/2014/main" id="{3A38F03A-3F17-4649-A785-975C0726F71F}"/>
                    </a:ext>
                  </a:extLst>
                </p:cNvPr>
                <p:cNvCxnSpPr>
                  <a:cxnSpLocks/>
                  <a:stCxn id="222" idx="3"/>
                  <a:endCxn id="223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Gerader Verbinder 229">
                  <a:extLst>
                    <a:ext uri="{FF2B5EF4-FFF2-40B4-BE49-F238E27FC236}">
                      <a16:creationId xmlns:a16="http://schemas.microsoft.com/office/drawing/2014/main" id="{71540A2E-AFB7-4AA6-9623-E31356C7D81D}"/>
                    </a:ext>
                  </a:extLst>
                </p:cNvPr>
                <p:cNvCxnSpPr>
                  <a:cxnSpLocks/>
                  <a:stCxn id="224" idx="7"/>
                  <a:endCxn id="220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31" name="Gruppieren 230">
            <a:extLst>
              <a:ext uri="{FF2B5EF4-FFF2-40B4-BE49-F238E27FC236}">
                <a16:creationId xmlns:a16="http://schemas.microsoft.com/office/drawing/2014/main" id="{96CE8D98-1721-41C5-8AAE-BECD605E9BEA}"/>
              </a:ext>
            </a:extLst>
          </p:cNvPr>
          <p:cNvGrpSpPr/>
          <p:nvPr/>
        </p:nvGrpSpPr>
        <p:grpSpPr>
          <a:xfrm>
            <a:off x="7269841" y="3023607"/>
            <a:ext cx="1234353" cy="1558453"/>
            <a:chOff x="6720927" y="2074603"/>
            <a:chExt cx="1491451" cy="1830810"/>
          </a:xfrm>
        </p:grpSpPr>
        <p:sp>
          <p:nvSpPr>
            <p:cNvPr id="232" name="Rechteck: abgerundete Ecken 231">
              <a:extLst>
                <a:ext uri="{FF2B5EF4-FFF2-40B4-BE49-F238E27FC236}">
                  <a16:creationId xmlns:a16="http://schemas.microsoft.com/office/drawing/2014/main" id="{224B7160-2532-4F31-B907-35ABD0C67191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233" name="Gruppieren 232">
              <a:extLst>
                <a:ext uri="{FF2B5EF4-FFF2-40B4-BE49-F238E27FC236}">
                  <a16:creationId xmlns:a16="http://schemas.microsoft.com/office/drawing/2014/main" id="{EF446F2C-2378-4F3A-B59D-41C8DD0EFD4E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234" name="Ellipse 233">
                <a:extLst>
                  <a:ext uri="{FF2B5EF4-FFF2-40B4-BE49-F238E27FC236}">
                    <a16:creationId xmlns:a16="http://schemas.microsoft.com/office/drawing/2014/main" id="{CE5B176F-DF8F-4FD2-AB33-DF5651764EB7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235" name="Gruppieren 234">
                <a:extLst>
                  <a:ext uri="{FF2B5EF4-FFF2-40B4-BE49-F238E27FC236}">
                    <a16:creationId xmlns:a16="http://schemas.microsoft.com/office/drawing/2014/main" id="{62356BC4-80F2-4E17-8EE7-721B1845CA55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236" name="Ellipse 235">
                  <a:extLst>
                    <a:ext uri="{FF2B5EF4-FFF2-40B4-BE49-F238E27FC236}">
                      <a16:creationId xmlns:a16="http://schemas.microsoft.com/office/drawing/2014/main" id="{490D1775-2D77-4372-805E-3D0684B10912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37" name="Ellipse 236">
                  <a:extLst>
                    <a:ext uri="{FF2B5EF4-FFF2-40B4-BE49-F238E27FC236}">
                      <a16:creationId xmlns:a16="http://schemas.microsoft.com/office/drawing/2014/main" id="{7FA6E509-A7DC-400E-A2AE-E4F4BAE2C857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38" name="Ellipse 237">
                  <a:extLst>
                    <a:ext uri="{FF2B5EF4-FFF2-40B4-BE49-F238E27FC236}">
                      <a16:creationId xmlns:a16="http://schemas.microsoft.com/office/drawing/2014/main" id="{35AD83F4-10AC-4B61-9880-02705A84CD97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Ellipse 238">
                  <a:extLst>
                    <a:ext uri="{FF2B5EF4-FFF2-40B4-BE49-F238E27FC236}">
                      <a16:creationId xmlns:a16="http://schemas.microsoft.com/office/drawing/2014/main" id="{B1DDD7FD-4805-4D02-AA8D-064851E4CE1E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240" name="Gerader Verbinder 239">
                  <a:extLst>
                    <a:ext uri="{FF2B5EF4-FFF2-40B4-BE49-F238E27FC236}">
                      <a16:creationId xmlns:a16="http://schemas.microsoft.com/office/drawing/2014/main" id="{B63359EC-4AE5-4EC1-A3BD-E1D176B269E4}"/>
                    </a:ext>
                  </a:extLst>
                </p:cNvPr>
                <p:cNvCxnSpPr>
                  <a:stCxn id="236" idx="5"/>
                  <a:endCxn id="234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Gerader Verbinder 240">
                  <a:extLst>
                    <a:ext uri="{FF2B5EF4-FFF2-40B4-BE49-F238E27FC236}">
                      <a16:creationId xmlns:a16="http://schemas.microsoft.com/office/drawing/2014/main" id="{BA32B410-99E7-4DD0-92E1-1466EF5A39A0}"/>
                    </a:ext>
                  </a:extLst>
                </p:cNvPr>
                <p:cNvCxnSpPr>
                  <a:cxnSpLocks/>
                  <a:stCxn id="237" idx="6"/>
                  <a:endCxn id="234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Gerader Verbinder 241">
                  <a:extLst>
                    <a:ext uri="{FF2B5EF4-FFF2-40B4-BE49-F238E27FC236}">
                      <a16:creationId xmlns:a16="http://schemas.microsoft.com/office/drawing/2014/main" id="{9FBF219A-426F-4989-B018-00B1A6ACB79A}"/>
                    </a:ext>
                  </a:extLst>
                </p:cNvPr>
                <p:cNvCxnSpPr>
                  <a:cxnSpLocks/>
                  <a:stCxn id="236" idx="6"/>
                  <a:endCxn id="239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Gerader Verbinder 242">
                  <a:extLst>
                    <a:ext uri="{FF2B5EF4-FFF2-40B4-BE49-F238E27FC236}">
                      <a16:creationId xmlns:a16="http://schemas.microsoft.com/office/drawing/2014/main" id="{EC609C4C-51DE-455C-9F61-C7B3DD303451}"/>
                    </a:ext>
                  </a:extLst>
                </p:cNvPr>
                <p:cNvCxnSpPr>
                  <a:cxnSpLocks/>
                  <a:stCxn id="236" idx="3"/>
                  <a:endCxn id="237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Gerader Verbinder 243">
                  <a:extLst>
                    <a:ext uri="{FF2B5EF4-FFF2-40B4-BE49-F238E27FC236}">
                      <a16:creationId xmlns:a16="http://schemas.microsoft.com/office/drawing/2014/main" id="{902D4540-A3D7-4AAB-9F98-C577DDAABB44}"/>
                    </a:ext>
                  </a:extLst>
                </p:cNvPr>
                <p:cNvCxnSpPr>
                  <a:cxnSpLocks/>
                  <a:stCxn id="238" idx="7"/>
                  <a:endCxn id="234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51" name="Gruppieren 250">
            <a:extLst>
              <a:ext uri="{FF2B5EF4-FFF2-40B4-BE49-F238E27FC236}">
                <a16:creationId xmlns:a16="http://schemas.microsoft.com/office/drawing/2014/main" id="{A70097A4-9C11-4871-B94B-64E9025CE927}"/>
              </a:ext>
            </a:extLst>
          </p:cNvPr>
          <p:cNvGrpSpPr/>
          <p:nvPr/>
        </p:nvGrpSpPr>
        <p:grpSpPr>
          <a:xfrm rot="19305050">
            <a:off x="8524767" y="4426904"/>
            <a:ext cx="723900" cy="315556"/>
            <a:chOff x="7739453" y="4542737"/>
            <a:chExt cx="723900" cy="315556"/>
          </a:xfrm>
        </p:grpSpPr>
        <p:cxnSp>
          <p:nvCxnSpPr>
            <p:cNvPr id="246" name="Gerade Verbindung mit Pfeil 245">
              <a:extLst>
                <a:ext uri="{FF2B5EF4-FFF2-40B4-BE49-F238E27FC236}">
                  <a16:creationId xmlns:a16="http://schemas.microsoft.com/office/drawing/2014/main" id="{292EA342-8845-4965-9FEC-DBE7CC7C944A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7778375" y="4542737"/>
              <a:ext cx="646056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9" name="Textfeld 248">
              <a:extLst>
                <a:ext uri="{FF2B5EF4-FFF2-40B4-BE49-F238E27FC236}">
                  <a16:creationId xmlns:a16="http://schemas.microsoft.com/office/drawing/2014/main" id="{14B68303-AD95-4966-A41A-8A0B2823EDC9}"/>
                </a:ext>
              </a:extLst>
            </p:cNvPr>
            <p:cNvSpPr txBox="1"/>
            <p:nvPr/>
          </p:nvSpPr>
          <p:spPr bwMode="gray">
            <a:xfrm rot="27308">
              <a:off x="7739453" y="4578694"/>
              <a:ext cx="723900" cy="2795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B1063A"/>
                </a:buClr>
                <a:buSzPct val="90000"/>
                <a:buFontTx/>
                <a:buNone/>
                <a:tabLst/>
                <a:defRPr/>
              </a:pPr>
              <a:r>
                <a:rPr kumimoji="0" lang="de-DE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Time</a:t>
              </a: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cxnSp>
        <p:nvCxnSpPr>
          <p:cNvPr id="253" name="Gerade Verbindung mit Pfeil 252">
            <a:extLst>
              <a:ext uri="{FF2B5EF4-FFF2-40B4-BE49-F238E27FC236}">
                <a16:creationId xmlns:a16="http://schemas.microsoft.com/office/drawing/2014/main" id="{4F1F699C-7F30-4A12-87B0-5FD19B8FD347}"/>
              </a:ext>
            </a:extLst>
          </p:cNvPr>
          <p:cNvCxnSpPr/>
          <p:nvPr/>
        </p:nvCxnSpPr>
        <p:spPr bwMode="gray">
          <a:xfrm flipV="1">
            <a:off x="5438775" y="2132207"/>
            <a:ext cx="0" cy="6000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5" name="Gerade Verbindung mit Pfeil 254">
            <a:extLst>
              <a:ext uri="{FF2B5EF4-FFF2-40B4-BE49-F238E27FC236}">
                <a16:creationId xmlns:a16="http://schemas.microsoft.com/office/drawing/2014/main" id="{979DCCFA-F0AC-4EA5-9896-F0F32B7C502C}"/>
              </a:ext>
            </a:extLst>
          </p:cNvPr>
          <p:cNvCxnSpPr/>
          <p:nvPr/>
        </p:nvCxnSpPr>
        <p:spPr bwMode="gray">
          <a:xfrm>
            <a:off x="5305425" y="2646557"/>
            <a:ext cx="60301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6" name="Gruppieren 255">
            <a:extLst>
              <a:ext uri="{FF2B5EF4-FFF2-40B4-BE49-F238E27FC236}">
                <a16:creationId xmlns:a16="http://schemas.microsoft.com/office/drawing/2014/main" id="{34A773C5-B3CC-44FA-8DC2-E3B00CFC2088}"/>
              </a:ext>
            </a:extLst>
          </p:cNvPr>
          <p:cNvGrpSpPr/>
          <p:nvPr/>
        </p:nvGrpSpPr>
        <p:grpSpPr>
          <a:xfrm>
            <a:off x="2752316" y="6171249"/>
            <a:ext cx="723900" cy="315556"/>
            <a:chOff x="7739453" y="4542737"/>
            <a:chExt cx="723900" cy="315556"/>
          </a:xfrm>
        </p:grpSpPr>
        <p:cxnSp>
          <p:nvCxnSpPr>
            <p:cNvPr id="257" name="Gerade Verbindung mit Pfeil 256">
              <a:extLst>
                <a:ext uri="{FF2B5EF4-FFF2-40B4-BE49-F238E27FC236}">
                  <a16:creationId xmlns:a16="http://schemas.microsoft.com/office/drawing/2014/main" id="{991058FB-AD10-43EB-A575-48466DA46CB5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7778375" y="4542737"/>
              <a:ext cx="646056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8" name="Textfeld 257">
              <a:extLst>
                <a:ext uri="{FF2B5EF4-FFF2-40B4-BE49-F238E27FC236}">
                  <a16:creationId xmlns:a16="http://schemas.microsoft.com/office/drawing/2014/main" id="{D37C6405-71D1-477E-9975-CE481787AF91}"/>
                </a:ext>
              </a:extLst>
            </p:cNvPr>
            <p:cNvSpPr txBox="1"/>
            <p:nvPr/>
          </p:nvSpPr>
          <p:spPr bwMode="gray">
            <a:xfrm>
              <a:off x="7739453" y="4578694"/>
              <a:ext cx="723900" cy="2795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B1063A"/>
                </a:buClr>
                <a:buSzPct val="90000"/>
                <a:buFontTx/>
                <a:buNone/>
                <a:tabLst/>
                <a:defRPr/>
              </a:pPr>
              <a:r>
                <a:rPr kumimoji="0" lang="de-DE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Time</a:t>
              </a: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267" name="Geschweifte Klammer rechts 266">
            <a:extLst>
              <a:ext uri="{FF2B5EF4-FFF2-40B4-BE49-F238E27FC236}">
                <a16:creationId xmlns:a16="http://schemas.microsoft.com/office/drawing/2014/main" id="{1D46E98F-510C-4BFB-B2FD-01A280A76DC9}"/>
              </a:ext>
            </a:extLst>
          </p:cNvPr>
          <p:cNvSpPr/>
          <p:nvPr/>
        </p:nvSpPr>
        <p:spPr bwMode="gray">
          <a:xfrm>
            <a:off x="6129680" y="1427416"/>
            <a:ext cx="938603" cy="4124323"/>
          </a:xfrm>
          <a:prstGeom prst="rightBrac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69" name="Denkblase: wolkenförmig 268">
            <a:extLst>
              <a:ext uri="{FF2B5EF4-FFF2-40B4-BE49-F238E27FC236}">
                <a16:creationId xmlns:a16="http://schemas.microsoft.com/office/drawing/2014/main" id="{BC9A622B-16AF-40B1-A075-17E3E90E2F15}"/>
              </a:ext>
            </a:extLst>
          </p:cNvPr>
          <p:cNvSpPr/>
          <p:nvPr/>
        </p:nvSpPr>
        <p:spPr bwMode="gray">
          <a:xfrm>
            <a:off x="7843126" y="1231078"/>
            <a:ext cx="4108630" cy="1365345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feld 270">
                <a:extLst>
                  <a:ext uri="{FF2B5EF4-FFF2-40B4-BE49-F238E27FC236}">
                    <a16:creationId xmlns:a16="http://schemas.microsoft.com/office/drawing/2014/main" id="{D701699D-5501-4490-A339-C44AF5AC9F43}"/>
                  </a:ext>
                </a:extLst>
              </p:cNvPr>
              <p:cNvSpPr txBox="1"/>
              <p:nvPr/>
            </p:nvSpPr>
            <p:spPr bwMode="gray">
              <a:xfrm>
                <a:off x="6830175" y="1643762"/>
                <a:ext cx="6248400" cy="410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2323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𝑋</m:t>
                              </m:r>
                            </m:e>
                            <m:sup>
                              <m:d>
                                <m:dPr>
                                  <m:ctrlPr>
                                    <a:rPr kumimoji="0" lang="de-D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32323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de-D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32323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  <m:r>
                                    <a:rPr kumimoji="0" lang="de-D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32323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de-D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32323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𝑀</m:t>
                                  </m:r>
                                  <m:r>
                                    <a:rPr kumimoji="0" lang="de-D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32323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p>
                          <m: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32323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…, </m:t>
                          </m:r>
                          <m:sSup>
                            <m:sSupPr>
                              <m:ctrlP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𝑋</m:t>
                              </m:r>
                            </m:e>
                            <m:sup>
                              <m: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→ 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2323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𝑋</m:t>
                              </m:r>
                            </m:e>
                            <m:sup>
                              <m: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p>
                          </m:sSup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2323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,…,</m:t>
                          </m:r>
                          <m:sSup>
                            <m:sSupPr>
                              <m:ctrlP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𝑋</m:t>
                              </m:r>
                            </m:e>
                            <m:sup>
                              <m: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𝐻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1" name="Textfeld 270">
                <a:extLst>
                  <a:ext uri="{FF2B5EF4-FFF2-40B4-BE49-F238E27FC236}">
                    <a16:creationId xmlns:a16="http://schemas.microsoft.com/office/drawing/2014/main" id="{D701699D-5501-4490-A339-C44AF5AC9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830175" y="1643762"/>
                <a:ext cx="6248400" cy="410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2" name="Gruppieren 271">
            <a:extLst>
              <a:ext uri="{FF2B5EF4-FFF2-40B4-BE49-F238E27FC236}">
                <a16:creationId xmlns:a16="http://schemas.microsoft.com/office/drawing/2014/main" id="{50B6A8FB-8001-4986-8073-65232F655AA7}"/>
              </a:ext>
            </a:extLst>
          </p:cNvPr>
          <p:cNvGrpSpPr/>
          <p:nvPr/>
        </p:nvGrpSpPr>
        <p:grpSpPr>
          <a:xfrm>
            <a:off x="10549600" y="2745672"/>
            <a:ext cx="1234353" cy="1558453"/>
            <a:chOff x="6720927" y="2074603"/>
            <a:chExt cx="1491451" cy="1830810"/>
          </a:xfrm>
        </p:grpSpPr>
        <p:sp>
          <p:nvSpPr>
            <p:cNvPr id="273" name="Rechteck: abgerundete Ecken 272">
              <a:extLst>
                <a:ext uri="{FF2B5EF4-FFF2-40B4-BE49-F238E27FC236}">
                  <a16:creationId xmlns:a16="http://schemas.microsoft.com/office/drawing/2014/main" id="{EF5044B5-C074-4BC8-B6E3-D879A9B54ED3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274" name="Gruppieren 273">
              <a:extLst>
                <a:ext uri="{FF2B5EF4-FFF2-40B4-BE49-F238E27FC236}">
                  <a16:creationId xmlns:a16="http://schemas.microsoft.com/office/drawing/2014/main" id="{239AEF79-3BCA-456B-A93D-DCD329BCC181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F695E24D-ADC0-4A42-999B-F47A98E6E296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276" name="Gruppieren 275">
                <a:extLst>
                  <a:ext uri="{FF2B5EF4-FFF2-40B4-BE49-F238E27FC236}">
                    <a16:creationId xmlns:a16="http://schemas.microsoft.com/office/drawing/2014/main" id="{36D5AF14-8195-420B-BD72-EA47B6C4616E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277" name="Ellipse 276">
                  <a:extLst>
                    <a:ext uri="{FF2B5EF4-FFF2-40B4-BE49-F238E27FC236}">
                      <a16:creationId xmlns:a16="http://schemas.microsoft.com/office/drawing/2014/main" id="{0B7249EB-C413-4F75-A7BD-48EA063DD224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78" name="Ellipse 277">
                  <a:extLst>
                    <a:ext uri="{FF2B5EF4-FFF2-40B4-BE49-F238E27FC236}">
                      <a16:creationId xmlns:a16="http://schemas.microsoft.com/office/drawing/2014/main" id="{B5F81F14-7614-4424-8936-3A186880106A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79" name="Ellipse 278">
                  <a:extLst>
                    <a:ext uri="{FF2B5EF4-FFF2-40B4-BE49-F238E27FC236}">
                      <a16:creationId xmlns:a16="http://schemas.microsoft.com/office/drawing/2014/main" id="{19494449-AAC1-45E5-9A12-9EB9233B36AB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80" name="Ellipse 279">
                  <a:extLst>
                    <a:ext uri="{FF2B5EF4-FFF2-40B4-BE49-F238E27FC236}">
                      <a16:creationId xmlns:a16="http://schemas.microsoft.com/office/drawing/2014/main" id="{409EC903-E6C6-4696-8B31-10E77AB0B7A4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281" name="Gerader Verbinder 280">
                  <a:extLst>
                    <a:ext uri="{FF2B5EF4-FFF2-40B4-BE49-F238E27FC236}">
                      <a16:creationId xmlns:a16="http://schemas.microsoft.com/office/drawing/2014/main" id="{15C06A1D-BC41-4B4D-B2F1-7FD0AA194D93}"/>
                    </a:ext>
                  </a:extLst>
                </p:cNvPr>
                <p:cNvCxnSpPr>
                  <a:stCxn id="277" idx="5"/>
                  <a:endCxn id="275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Gerader Verbinder 281">
                  <a:extLst>
                    <a:ext uri="{FF2B5EF4-FFF2-40B4-BE49-F238E27FC236}">
                      <a16:creationId xmlns:a16="http://schemas.microsoft.com/office/drawing/2014/main" id="{EEACCAAC-8359-4C75-B480-85D6CC5CE3E2}"/>
                    </a:ext>
                  </a:extLst>
                </p:cNvPr>
                <p:cNvCxnSpPr>
                  <a:cxnSpLocks/>
                  <a:stCxn id="278" idx="6"/>
                  <a:endCxn id="275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Gerader Verbinder 282">
                  <a:extLst>
                    <a:ext uri="{FF2B5EF4-FFF2-40B4-BE49-F238E27FC236}">
                      <a16:creationId xmlns:a16="http://schemas.microsoft.com/office/drawing/2014/main" id="{E201AE0E-DDE6-465C-BEE3-0CD6CA036016}"/>
                    </a:ext>
                  </a:extLst>
                </p:cNvPr>
                <p:cNvCxnSpPr>
                  <a:cxnSpLocks/>
                  <a:stCxn id="277" idx="6"/>
                  <a:endCxn id="280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Gerader Verbinder 283">
                  <a:extLst>
                    <a:ext uri="{FF2B5EF4-FFF2-40B4-BE49-F238E27FC236}">
                      <a16:creationId xmlns:a16="http://schemas.microsoft.com/office/drawing/2014/main" id="{B16E1C0E-2060-45AC-B2F9-2C57A6CBE3DE}"/>
                    </a:ext>
                  </a:extLst>
                </p:cNvPr>
                <p:cNvCxnSpPr>
                  <a:cxnSpLocks/>
                  <a:stCxn id="277" idx="3"/>
                  <a:endCxn id="278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Gerader Verbinder 284">
                  <a:extLst>
                    <a:ext uri="{FF2B5EF4-FFF2-40B4-BE49-F238E27FC236}">
                      <a16:creationId xmlns:a16="http://schemas.microsoft.com/office/drawing/2014/main" id="{BD151364-4DFD-4555-832C-65EC1AAEC891}"/>
                    </a:ext>
                  </a:extLst>
                </p:cNvPr>
                <p:cNvCxnSpPr>
                  <a:cxnSpLocks/>
                  <a:stCxn id="279" idx="7"/>
                  <a:endCxn id="275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86" name="Gruppieren 285">
            <a:extLst>
              <a:ext uri="{FF2B5EF4-FFF2-40B4-BE49-F238E27FC236}">
                <a16:creationId xmlns:a16="http://schemas.microsoft.com/office/drawing/2014/main" id="{998182D2-8220-4E92-AADC-E8C9233F7DB6}"/>
              </a:ext>
            </a:extLst>
          </p:cNvPr>
          <p:cNvGrpSpPr/>
          <p:nvPr/>
        </p:nvGrpSpPr>
        <p:grpSpPr>
          <a:xfrm>
            <a:off x="10328779" y="2876209"/>
            <a:ext cx="1234353" cy="1558453"/>
            <a:chOff x="6720927" y="2074603"/>
            <a:chExt cx="1491451" cy="1830810"/>
          </a:xfrm>
        </p:grpSpPr>
        <p:sp>
          <p:nvSpPr>
            <p:cNvPr id="287" name="Rechteck: abgerundete Ecken 286">
              <a:extLst>
                <a:ext uri="{FF2B5EF4-FFF2-40B4-BE49-F238E27FC236}">
                  <a16:creationId xmlns:a16="http://schemas.microsoft.com/office/drawing/2014/main" id="{E9F55A6C-0DE1-4D7F-903C-B7F97DE5459F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288" name="Gruppieren 287">
              <a:extLst>
                <a:ext uri="{FF2B5EF4-FFF2-40B4-BE49-F238E27FC236}">
                  <a16:creationId xmlns:a16="http://schemas.microsoft.com/office/drawing/2014/main" id="{213BBC08-C115-4954-9059-7F0C73064C71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289" name="Ellipse 288">
                <a:extLst>
                  <a:ext uri="{FF2B5EF4-FFF2-40B4-BE49-F238E27FC236}">
                    <a16:creationId xmlns:a16="http://schemas.microsoft.com/office/drawing/2014/main" id="{5CCDD4D2-6D61-4ECE-97E9-66E6618D1D2E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290" name="Gruppieren 289">
                <a:extLst>
                  <a:ext uri="{FF2B5EF4-FFF2-40B4-BE49-F238E27FC236}">
                    <a16:creationId xmlns:a16="http://schemas.microsoft.com/office/drawing/2014/main" id="{C62EBC5F-0C78-47E8-9BA3-948B51D10E9E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291" name="Ellipse 290">
                  <a:extLst>
                    <a:ext uri="{FF2B5EF4-FFF2-40B4-BE49-F238E27FC236}">
                      <a16:creationId xmlns:a16="http://schemas.microsoft.com/office/drawing/2014/main" id="{856AF844-34BC-4C64-8698-0C1BD1F52679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92" name="Ellipse 291">
                  <a:extLst>
                    <a:ext uri="{FF2B5EF4-FFF2-40B4-BE49-F238E27FC236}">
                      <a16:creationId xmlns:a16="http://schemas.microsoft.com/office/drawing/2014/main" id="{D42DE9E4-B342-4833-AFA9-3460B89630BC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93" name="Ellipse 292">
                  <a:extLst>
                    <a:ext uri="{FF2B5EF4-FFF2-40B4-BE49-F238E27FC236}">
                      <a16:creationId xmlns:a16="http://schemas.microsoft.com/office/drawing/2014/main" id="{B0BD6946-D793-4DB0-9964-38F81C006108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94" name="Ellipse 293">
                  <a:extLst>
                    <a:ext uri="{FF2B5EF4-FFF2-40B4-BE49-F238E27FC236}">
                      <a16:creationId xmlns:a16="http://schemas.microsoft.com/office/drawing/2014/main" id="{748A04D1-23DB-4177-BB44-64AEC1EBCD72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295" name="Gerader Verbinder 294">
                  <a:extLst>
                    <a:ext uri="{FF2B5EF4-FFF2-40B4-BE49-F238E27FC236}">
                      <a16:creationId xmlns:a16="http://schemas.microsoft.com/office/drawing/2014/main" id="{8D11C288-2F1B-4E66-BDBB-37599D039AA4}"/>
                    </a:ext>
                  </a:extLst>
                </p:cNvPr>
                <p:cNvCxnSpPr>
                  <a:stCxn id="291" idx="5"/>
                  <a:endCxn id="289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Gerader Verbinder 295">
                  <a:extLst>
                    <a:ext uri="{FF2B5EF4-FFF2-40B4-BE49-F238E27FC236}">
                      <a16:creationId xmlns:a16="http://schemas.microsoft.com/office/drawing/2014/main" id="{5F4AF550-3287-4207-BAE1-24DE54422EE0}"/>
                    </a:ext>
                  </a:extLst>
                </p:cNvPr>
                <p:cNvCxnSpPr>
                  <a:cxnSpLocks/>
                  <a:stCxn id="292" idx="6"/>
                  <a:endCxn id="289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Gerader Verbinder 296">
                  <a:extLst>
                    <a:ext uri="{FF2B5EF4-FFF2-40B4-BE49-F238E27FC236}">
                      <a16:creationId xmlns:a16="http://schemas.microsoft.com/office/drawing/2014/main" id="{D631E381-6EBA-4309-8972-AEFC7497F5C2}"/>
                    </a:ext>
                  </a:extLst>
                </p:cNvPr>
                <p:cNvCxnSpPr>
                  <a:cxnSpLocks/>
                  <a:stCxn id="291" idx="6"/>
                  <a:endCxn id="294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Gerader Verbinder 297">
                  <a:extLst>
                    <a:ext uri="{FF2B5EF4-FFF2-40B4-BE49-F238E27FC236}">
                      <a16:creationId xmlns:a16="http://schemas.microsoft.com/office/drawing/2014/main" id="{FDA8114F-52BB-4B61-821B-A088A3D187FA}"/>
                    </a:ext>
                  </a:extLst>
                </p:cNvPr>
                <p:cNvCxnSpPr>
                  <a:cxnSpLocks/>
                  <a:stCxn id="291" idx="3"/>
                  <a:endCxn id="292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Gerader Verbinder 298">
                  <a:extLst>
                    <a:ext uri="{FF2B5EF4-FFF2-40B4-BE49-F238E27FC236}">
                      <a16:creationId xmlns:a16="http://schemas.microsoft.com/office/drawing/2014/main" id="{047D0583-BA41-44FE-A0D3-967B74DE7C76}"/>
                    </a:ext>
                  </a:extLst>
                </p:cNvPr>
                <p:cNvCxnSpPr>
                  <a:cxnSpLocks/>
                  <a:stCxn id="293" idx="7"/>
                  <a:endCxn id="289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0" name="Gruppieren 299">
            <a:extLst>
              <a:ext uri="{FF2B5EF4-FFF2-40B4-BE49-F238E27FC236}">
                <a16:creationId xmlns:a16="http://schemas.microsoft.com/office/drawing/2014/main" id="{8EA360D2-904B-4BD4-96F3-386EA4CCE237}"/>
              </a:ext>
            </a:extLst>
          </p:cNvPr>
          <p:cNvGrpSpPr/>
          <p:nvPr/>
        </p:nvGrpSpPr>
        <p:grpSpPr>
          <a:xfrm>
            <a:off x="10107958" y="3023607"/>
            <a:ext cx="1234353" cy="1558453"/>
            <a:chOff x="6720927" y="2074603"/>
            <a:chExt cx="1491451" cy="1830810"/>
          </a:xfrm>
        </p:grpSpPr>
        <p:sp>
          <p:nvSpPr>
            <p:cNvPr id="301" name="Rechteck: abgerundete Ecken 300">
              <a:extLst>
                <a:ext uri="{FF2B5EF4-FFF2-40B4-BE49-F238E27FC236}">
                  <a16:creationId xmlns:a16="http://schemas.microsoft.com/office/drawing/2014/main" id="{6875A8FA-4564-4CD9-B544-4C4E12979EDC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302" name="Gruppieren 301">
              <a:extLst>
                <a:ext uri="{FF2B5EF4-FFF2-40B4-BE49-F238E27FC236}">
                  <a16:creationId xmlns:a16="http://schemas.microsoft.com/office/drawing/2014/main" id="{4743C62F-C9A5-4107-B572-8C3758BCDD03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303" name="Ellipse 302">
                <a:extLst>
                  <a:ext uri="{FF2B5EF4-FFF2-40B4-BE49-F238E27FC236}">
                    <a16:creationId xmlns:a16="http://schemas.microsoft.com/office/drawing/2014/main" id="{E85119AA-CB68-4FBF-A483-9795B9BBEBE6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304" name="Gruppieren 303">
                <a:extLst>
                  <a:ext uri="{FF2B5EF4-FFF2-40B4-BE49-F238E27FC236}">
                    <a16:creationId xmlns:a16="http://schemas.microsoft.com/office/drawing/2014/main" id="{0F36C016-438C-449F-A541-08F140F73C2B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305" name="Ellipse 304">
                  <a:extLst>
                    <a:ext uri="{FF2B5EF4-FFF2-40B4-BE49-F238E27FC236}">
                      <a16:creationId xmlns:a16="http://schemas.microsoft.com/office/drawing/2014/main" id="{7A8E99D1-8E7F-4E10-9D1A-CB33D9419DE2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306" name="Ellipse 305">
                  <a:extLst>
                    <a:ext uri="{FF2B5EF4-FFF2-40B4-BE49-F238E27FC236}">
                      <a16:creationId xmlns:a16="http://schemas.microsoft.com/office/drawing/2014/main" id="{255E66B6-3F35-4B6E-BCD3-DFCCA1EC8832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307" name="Ellipse 306">
                  <a:extLst>
                    <a:ext uri="{FF2B5EF4-FFF2-40B4-BE49-F238E27FC236}">
                      <a16:creationId xmlns:a16="http://schemas.microsoft.com/office/drawing/2014/main" id="{BDC4F0ED-1471-4336-9CAB-45A8EDDCD754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308" name="Ellipse 307">
                  <a:extLst>
                    <a:ext uri="{FF2B5EF4-FFF2-40B4-BE49-F238E27FC236}">
                      <a16:creationId xmlns:a16="http://schemas.microsoft.com/office/drawing/2014/main" id="{E99799E9-96E3-4259-8217-28673B9FE0E8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309" name="Gerader Verbinder 308">
                  <a:extLst>
                    <a:ext uri="{FF2B5EF4-FFF2-40B4-BE49-F238E27FC236}">
                      <a16:creationId xmlns:a16="http://schemas.microsoft.com/office/drawing/2014/main" id="{AFE76DB6-E9CE-487D-A2E6-8D2DD7413A67}"/>
                    </a:ext>
                  </a:extLst>
                </p:cNvPr>
                <p:cNvCxnSpPr>
                  <a:stCxn id="305" idx="5"/>
                  <a:endCxn id="303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Gerader Verbinder 309">
                  <a:extLst>
                    <a:ext uri="{FF2B5EF4-FFF2-40B4-BE49-F238E27FC236}">
                      <a16:creationId xmlns:a16="http://schemas.microsoft.com/office/drawing/2014/main" id="{DD59E820-6E49-4D33-A7A1-AA959B87915A}"/>
                    </a:ext>
                  </a:extLst>
                </p:cNvPr>
                <p:cNvCxnSpPr>
                  <a:cxnSpLocks/>
                  <a:stCxn id="306" idx="6"/>
                  <a:endCxn id="303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Gerader Verbinder 310">
                  <a:extLst>
                    <a:ext uri="{FF2B5EF4-FFF2-40B4-BE49-F238E27FC236}">
                      <a16:creationId xmlns:a16="http://schemas.microsoft.com/office/drawing/2014/main" id="{C71A0AF2-C3F5-4BC9-8D88-1DA7BE965677}"/>
                    </a:ext>
                  </a:extLst>
                </p:cNvPr>
                <p:cNvCxnSpPr>
                  <a:cxnSpLocks/>
                  <a:stCxn id="305" idx="6"/>
                  <a:endCxn id="308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Gerader Verbinder 311">
                  <a:extLst>
                    <a:ext uri="{FF2B5EF4-FFF2-40B4-BE49-F238E27FC236}">
                      <a16:creationId xmlns:a16="http://schemas.microsoft.com/office/drawing/2014/main" id="{BC96AD51-030A-466F-8533-25FF482DF9BF}"/>
                    </a:ext>
                  </a:extLst>
                </p:cNvPr>
                <p:cNvCxnSpPr>
                  <a:cxnSpLocks/>
                  <a:stCxn id="305" idx="3"/>
                  <a:endCxn id="306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Gerader Verbinder 312">
                  <a:extLst>
                    <a:ext uri="{FF2B5EF4-FFF2-40B4-BE49-F238E27FC236}">
                      <a16:creationId xmlns:a16="http://schemas.microsoft.com/office/drawing/2014/main" id="{130BFFE6-5F62-43D1-A61A-E7000C21152D}"/>
                    </a:ext>
                  </a:extLst>
                </p:cNvPr>
                <p:cNvCxnSpPr>
                  <a:cxnSpLocks/>
                  <a:stCxn id="307" idx="7"/>
                  <a:endCxn id="303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315" name="Gerade Verbindung mit Pfeil 314">
            <a:extLst>
              <a:ext uri="{FF2B5EF4-FFF2-40B4-BE49-F238E27FC236}">
                <a16:creationId xmlns:a16="http://schemas.microsoft.com/office/drawing/2014/main" id="{5E23900A-4054-4540-8E1F-425171B1FD16}"/>
              </a:ext>
            </a:extLst>
          </p:cNvPr>
          <p:cNvCxnSpPr/>
          <p:nvPr/>
        </p:nvCxnSpPr>
        <p:spPr bwMode="gray">
          <a:xfrm flipV="1">
            <a:off x="9153525" y="3671326"/>
            <a:ext cx="809625" cy="9797"/>
          </a:xfrm>
          <a:prstGeom prst="straightConnector1">
            <a:avLst/>
          </a:prstGeom>
          <a:ln w="28575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Inhaltsplatzhalter 2">
                <a:extLst>
                  <a:ext uri="{FF2B5EF4-FFF2-40B4-BE49-F238E27FC236}">
                    <a16:creationId xmlns:a16="http://schemas.microsoft.com/office/drawing/2014/main" id="{3C74F291-0962-4C7E-8D38-6F550778F2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85115" y="5155072"/>
                <a:ext cx="2458960" cy="1038746"/>
              </a:xfrm>
            </p:spPr>
            <p:txBody>
              <a:bodyPr/>
              <a:lstStyle/>
              <a:p>
                <a:r>
                  <a:rPr lang="de-DE" dirty="0"/>
                  <a:t>Signal </a:t>
                </a:r>
                <a:r>
                  <a:rPr lang="de-DE" dirty="0" err="1"/>
                  <a:t>of</a:t>
                </a:r>
                <a:r>
                  <a:rPr lang="de-DE" dirty="0"/>
                  <a:t> #N Nodes at time k: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GB" sz="2400" dirty="0"/>
                          <m:t>ℝ</m:t>
                        </m:r>
                      </m:e>
                      <m:sup>
                        <m:r>
                          <a:rPr lang="de-DE" sz="24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317" name="Inhaltsplatzhalter 2">
                <a:extLst>
                  <a:ext uri="{FF2B5EF4-FFF2-40B4-BE49-F238E27FC236}">
                    <a16:creationId xmlns:a16="http://schemas.microsoft.com/office/drawing/2014/main" id="{3C74F291-0962-4C7E-8D38-6F550778F2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85115" y="5155072"/>
                <a:ext cx="2458960" cy="1038746"/>
              </a:xfrm>
              <a:blipFill>
                <a:blip r:embed="rId5"/>
                <a:stretch>
                  <a:fillRect l="-5955" t="-5882" r="-39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404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3F5849-9F34-478A-8467-0FB1DA427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6288"/>
          </a:xfrm>
        </p:spPr>
        <p:txBody>
          <a:bodyPr/>
          <a:lstStyle/>
          <a:p>
            <a:r>
              <a:rPr lang="en-US" sz="2670" dirty="0">
                <a:effectLst/>
              </a:rPr>
              <a:t>Learning Spatiotemporal Features with 3D Conv</a:t>
            </a:r>
            <a:endParaRPr lang="en-GB" sz="267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EB4C8A-D644-4D85-A99A-7D1F5A0D5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561042-0DC2-4A04-AA50-F6D44EB20EB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99" name="Inhaltsplatzhalter 98" descr="Ein Bild, das Text, Person, Gruppe, Anzeige enthält.&#10;&#10;Automatisch generierte Beschreibung">
            <a:extLst>
              <a:ext uri="{FF2B5EF4-FFF2-40B4-BE49-F238E27FC236}">
                <a16:creationId xmlns:a16="http://schemas.microsoft.com/office/drawing/2014/main" id="{0A015279-4A02-4D7E-AD9B-0F76F1C36C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216" y="1184275"/>
            <a:ext cx="7031101" cy="1692275"/>
          </a:xfrm>
        </p:spPr>
      </p:pic>
      <p:sp>
        <p:nvSpPr>
          <p:cNvPr id="97" name="TextBox 5">
            <a:extLst>
              <a:ext uri="{FF2B5EF4-FFF2-40B4-BE49-F238E27FC236}">
                <a16:creationId xmlns:a16="http://schemas.microsoft.com/office/drawing/2014/main" id="{32EADC3E-EE5C-4D64-BA6B-ADA6E7D6966B}"/>
              </a:ext>
            </a:extLst>
          </p:cNvPr>
          <p:cNvSpPr txBox="1"/>
          <p:nvPr/>
        </p:nvSpPr>
        <p:spPr bwMode="gray">
          <a:xfrm>
            <a:off x="0" y="6282925"/>
            <a:ext cx="113933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D. Tran, L.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Bourdev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, R. Fergus, L.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Torresani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and M.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Paluri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, "Learning Spatiotemporal Features with 3D Convolutional Networks," 2015 IEEE International Conference on Computer Vision (ICCV)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D2C3EA2C-476A-4D97-B17D-F567A80A98B1}"/>
              </a:ext>
            </a:extLst>
          </p:cNvPr>
          <p:cNvSpPr txBox="1"/>
          <p:nvPr/>
        </p:nvSpPr>
        <p:spPr bwMode="gray">
          <a:xfrm>
            <a:off x="478369" y="1184275"/>
            <a:ext cx="3779306" cy="16922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Action classification with 3D convolution + linear classifier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endParaRPr kumimoji="0" lang="en-GB" sz="1800" b="0" i="0" u="none" strike="noStrike" kern="1200" cap="none" spc="0" normalizeH="0" baseline="0" noProof="0" dirty="0" err="1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102" name="Grafik 101">
            <a:extLst>
              <a:ext uri="{FF2B5EF4-FFF2-40B4-BE49-F238E27FC236}">
                <a16:creationId xmlns:a16="http://schemas.microsoft.com/office/drawing/2014/main" id="{8BC8AC3D-19ED-4875-B6BA-36078C461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9" y="2957463"/>
            <a:ext cx="9362020" cy="1622274"/>
          </a:xfrm>
          <a:prstGeom prst="rect">
            <a:avLst/>
          </a:prstGeom>
        </p:spPr>
      </p:pic>
      <p:sp>
        <p:nvSpPr>
          <p:cNvPr id="103" name="Textfeld 102">
            <a:extLst>
              <a:ext uri="{FF2B5EF4-FFF2-40B4-BE49-F238E27FC236}">
                <a16:creationId xmlns:a16="http://schemas.microsoft.com/office/drawing/2014/main" id="{11D1D93D-0399-4437-93C7-6D06739284DA}"/>
              </a:ext>
            </a:extLst>
          </p:cNvPr>
          <p:cNvSpPr txBox="1"/>
          <p:nvPr/>
        </p:nvSpPr>
        <p:spPr bwMode="gray">
          <a:xfrm>
            <a:off x="582909" y="4660651"/>
            <a:ext cx="10810407" cy="13401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2D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convolution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treats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time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as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channels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2D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convolution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collapses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time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dimension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in 1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convolution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step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information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loss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3D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convolution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goes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from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volume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to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volume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by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moving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 a 3D Kernel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6519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EDE6E-73BA-49F9-A423-9FE7BC2DA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 3D Convolution on Graphs?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D6C6C81-203E-4881-98FD-9F090F085B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4834657"/>
              </a:xfrm>
            </p:spPr>
            <p:txBody>
              <a:bodyPr/>
              <a:lstStyle/>
              <a:p>
                <a:r>
                  <a:rPr lang="de-DE" b="0" dirty="0"/>
                  <a:t>Recall: </a:t>
                </a:r>
                <a:r>
                  <a:rPr lang="de-DE" dirty="0" err="1"/>
                  <a:t>s</a:t>
                </a:r>
                <a:r>
                  <a:rPr lang="de-DE" b="0" dirty="0" err="1"/>
                  <a:t>pectral</a:t>
                </a:r>
                <a:r>
                  <a:rPr lang="de-DE" b="0" dirty="0"/>
                  <a:t> </a:t>
                </a:r>
                <a:r>
                  <a:rPr lang="de-DE" dirty="0" err="1"/>
                  <a:t>c</a:t>
                </a:r>
                <a:r>
                  <a:rPr lang="de-DE" b="0" dirty="0" err="1"/>
                  <a:t>onvolution</a:t>
                </a:r>
                <a:endParaRPr lang="de-DE" b="0" dirty="0"/>
              </a:p>
              <a:p>
                <a:r>
                  <a:rPr lang="de-DE" dirty="0"/>
                  <a:t>	</a:t>
                </a:r>
                <a14:m>
                  <m:oMath xmlns:m="http://schemas.openxmlformats.org/officeDocument/2006/math"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de-DE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2200" b="0" i="0" smtClean="0">
                            <a:latin typeface="Cambria Math" panose="02040503050406030204" pitchFamily="18" charset="0"/>
                          </a:rPr>
                          <m:t>UΛ</m:t>
                        </m:r>
                        <m:sSup>
                          <m:sSupPr>
                            <m:ctrlPr>
                              <a:rPr lang="de-DE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de-DE" sz="2200" b="0" i="0" smtClean="0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de-DE" sz="22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e>
                    </m:d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de-DE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de-DE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2200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d>
                    <m:sSup>
                      <m:sSupPr>
                        <m:ctrlPr>
                          <a:rPr lang="de-DE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200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de-DE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2200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𝑑𝑖𝑎𝑔</m:t>
                    </m:r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800" dirty="0">
                    <a:solidFill>
                      <a:schemeClr val="accent4"/>
                    </a:solidFill>
                    <a:sym typeface="Wingdings" panose="05000000000000000000" pitchFamily="2" charset="2"/>
                  </a:rPr>
                  <a:t>Transform </a:t>
                </a:r>
                <a:r>
                  <a:rPr lang="de-DE" sz="1800" dirty="0" err="1">
                    <a:solidFill>
                      <a:schemeClr val="accent4"/>
                    </a:solidFill>
                    <a:sym typeface="Wingdings" panose="05000000000000000000" pitchFamily="2" charset="2"/>
                  </a:rPr>
                  <a:t>to</a:t>
                </a:r>
                <a:r>
                  <a:rPr lang="de-DE" sz="1800" dirty="0">
                    <a:solidFill>
                      <a:schemeClr val="accent4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de-DE" sz="1800" dirty="0" err="1">
                    <a:solidFill>
                      <a:schemeClr val="accent4"/>
                    </a:solidFill>
                    <a:sym typeface="Wingdings" panose="05000000000000000000" pitchFamily="2" charset="2"/>
                  </a:rPr>
                  <a:t>spectral</a:t>
                </a:r>
                <a:r>
                  <a:rPr lang="de-DE" sz="1800" dirty="0">
                    <a:solidFill>
                      <a:schemeClr val="accent4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de-DE" sz="1800" dirty="0" err="1">
                    <a:solidFill>
                      <a:schemeClr val="accent4"/>
                    </a:solidFill>
                    <a:sym typeface="Wingdings" panose="05000000000000000000" pitchFamily="2" charset="2"/>
                  </a:rPr>
                  <a:t>domain</a:t>
                </a:r>
                <a:endParaRPr lang="de-DE" sz="1800" dirty="0">
                  <a:solidFill>
                    <a:schemeClr val="accent4"/>
                  </a:solidFill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800" dirty="0" err="1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Convolve</a:t>
                </a:r>
                <a:r>
                  <a:rPr lang="de-DE" sz="1800" dirty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de-DE" sz="1800" dirty="0" err="1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by</a:t>
                </a:r>
                <a:r>
                  <a:rPr lang="de-DE" sz="1800" dirty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de-DE" sz="1800" dirty="0" err="1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multiplication</a:t>
                </a:r>
                <a:endParaRPr lang="de-DE" sz="1800" dirty="0">
                  <a:solidFill>
                    <a:schemeClr val="accent1"/>
                  </a:solidFill>
                  <a:sym typeface="Wingdings" panose="05000000000000000000" pitchFamily="2" charset="2"/>
                </a:endParaRPr>
              </a:p>
              <a:p>
                <a:endParaRPr lang="de-DE" sz="1800" dirty="0">
                  <a:solidFill>
                    <a:schemeClr val="accent1"/>
                  </a:solidFill>
                  <a:sym typeface="Wingdings" panose="05000000000000000000" pitchFamily="2" charset="2"/>
                </a:endParaRPr>
              </a:p>
              <a:p>
                <a:r>
                  <a:rPr lang="de-DE" sz="1800" dirty="0" err="1">
                    <a:sym typeface="Wingdings" panose="05000000000000000000" pitchFamily="2" charset="2"/>
                  </a:rPr>
                  <a:t>Approximate</a:t>
                </a:r>
                <a:r>
                  <a:rPr lang="de-DE" sz="1800" dirty="0">
                    <a:sym typeface="Wingdings" panose="05000000000000000000" pitchFamily="2" charset="2"/>
                  </a:rPr>
                  <a:t> </a:t>
                </a:r>
                <a:r>
                  <a:rPr lang="de-DE" sz="1800" dirty="0" err="1">
                    <a:sym typeface="Wingdings" panose="05000000000000000000" pitchFamily="2" charset="2"/>
                  </a:rPr>
                  <a:t>by</a:t>
                </a:r>
                <a:r>
                  <a:rPr lang="de-DE" sz="1800" dirty="0">
                    <a:sym typeface="Wingdings" panose="05000000000000000000" pitchFamily="2" charset="2"/>
                  </a:rPr>
                  <a:t> “</a:t>
                </a:r>
                <a:r>
                  <a:rPr lang="de-DE" sz="1800" dirty="0" err="1">
                    <a:sym typeface="Wingdings" panose="05000000000000000000" pitchFamily="2" charset="2"/>
                  </a:rPr>
                  <a:t>Chebyshev</a:t>
                </a:r>
                <a:r>
                  <a:rPr lang="de-DE" sz="1800" dirty="0">
                    <a:sym typeface="Wingdings" panose="05000000000000000000" pitchFamily="2" charset="2"/>
                  </a:rPr>
                  <a:t> </a:t>
                </a:r>
                <a:r>
                  <a:rPr lang="de-DE" sz="1800" dirty="0" err="1">
                    <a:sym typeface="Wingdings" panose="05000000000000000000" pitchFamily="2" charset="2"/>
                  </a:rPr>
                  <a:t>Polynomials</a:t>
                </a:r>
                <a:r>
                  <a:rPr lang="de-DE" sz="1800" dirty="0">
                    <a:sym typeface="Wingdings" panose="05000000000000000000" pitchFamily="2" charset="2"/>
                  </a:rPr>
                  <a:t>“	</a:t>
                </a:r>
                <a:r>
                  <a:rPr lang="de-DE" sz="2200" dirty="0">
                    <a:sym typeface="Wingdings" panose="05000000000000000000" pitchFamily="2" charset="2"/>
                  </a:rPr>
                  <a:t> </a:t>
                </a:r>
                <a:endParaRPr lang="de-DE" sz="2200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de-DE" sz="2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2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de-DE" sz="2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=0</m:t>
                          </m:r>
                        </m:sub>
                        <m:sup>
                          <m:r>
                            <a:rPr lang="de-DE" sz="2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𝐾</m:t>
                          </m:r>
                          <m:r>
                            <a:rPr lang="de-DE" sz="2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de-DE" sz="2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de-DE" sz="2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de-DE" sz="2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sz="2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de-DE" sz="2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sz="2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2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de-DE" sz="2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𝐿</m:t>
                              </m:r>
                            </m:e>
                          </m:d>
                          <m:r>
                            <a:rPr lang="de-DE" sz="2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  <a:p>
                <a:endParaRPr lang="en-US" dirty="0">
                  <a:sym typeface="Wingdings" panose="05000000000000000000" pitchFamily="2" charset="2"/>
                </a:endParaRPr>
              </a:p>
              <a:p>
                <a:r>
                  <a:rPr lang="en-US" u="sng" dirty="0">
                    <a:sym typeface="Wingdings" panose="05000000000000000000" pitchFamily="2" charset="2"/>
                  </a:rPr>
                  <a:t>Idea</a:t>
                </a:r>
                <a:r>
                  <a:rPr lang="en-US" dirty="0">
                    <a:sym typeface="Wingdings" panose="05000000000000000000" pitchFamily="2" charset="2"/>
                  </a:rPr>
                  <a:t>: g</a:t>
                </a:r>
                <a:r>
                  <a:rPr lang="en-US" dirty="0"/>
                  <a:t>eneralized spectral convolution</a:t>
                </a:r>
                <a:endParaRPr lang="de-DE" b="0" i="1" dirty="0">
                  <a:latin typeface="Cambria Math" panose="02040503050406030204" pitchFamily="18" charset="0"/>
                </a:endParaRPr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  <m:sub>
                          <m:sSub>
                            <m:sSubPr>
                              <m:ctrlP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sub>
                      </m:sSub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m:rPr>
                                      <m:brk m:alnAt="23"/>
                                    </m:rP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de-DE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de-DE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de-DE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de-DE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nary>
                      <m:sSub>
                        <m:sSubPr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sSubSup>
                        <m:sSubSupPr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D6C6C81-203E-4881-98FD-9F090F085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4834657"/>
              </a:xfrm>
              <a:blipFill>
                <a:blip r:embed="rId3"/>
                <a:stretch>
                  <a:fillRect l="-1275" t="-1135" b="-290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AE246DF-1C81-42C2-AD80-45CF40B58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561042-0DC2-4A04-AA50-F6D44EB20EB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5E3D781-B8FE-4ECF-992F-D9925383BE2E}"/>
              </a:ext>
            </a:extLst>
          </p:cNvPr>
          <p:cNvSpPr txBox="1"/>
          <p:nvPr/>
        </p:nvSpPr>
        <p:spPr bwMode="gray">
          <a:xfrm>
            <a:off x="0" y="6282925"/>
            <a:ext cx="113933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Yu, Bing, et al. "3d graph convolutional networks with temporal graphs: A spatial information free framework for traffic forecasting." </a:t>
            </a:r>
            <a:r>
              <a:rPr kumimoji="0" lang="en-GB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arXiv</a:t>
            </a: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preprint arXiv:1903.00919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(2019).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B3B0878-3FC7-448A-86CD-F3F254290940}"/>
              </a:ext>
            </a:extLst>
          </p:cNvPr>
          <p:cNvGrpSpPr/>
          <p:nvPr/>
        </p:nvGrpSpPr>
        <p:grpSpPr>
          <a:xfrm>
            <a:off x="8248044" y="2232216"/>
            <a:ext cx="1234353" cy="1558453"/>
            <a:chOff x="6720927" y="2074603"/>
            <a:chExt cx="1491451" cy="1830810"/>
          </a:xfrm>
        </p:grpSpPr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B3CD5FC3-6A68-418C-B3AD-B42081A73B77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4F680950-3DF9-42F8-B7BE-FEB79E8DF3C1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9" name="Ellipse 8">
                <a:extLst>
                  <a:ext uri="{FF2B5EF4-FFF2-40B4-BE49-F238E27FC236}">
                    <a16:creationId xmlns:a16="http://schemas.microsoft.com/office/drawing/2014/main" id="{167AD070-7CEC-4BDF-8606-EEC3D1FFABAF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10" name="Gruppieren 9">
                <a:extLst>
                  <a:ext uri="{FF2B5EF4-FFF2-40B4-BE49-F238E27FC236}">
                    <a16:creationId xmlns:a16="http://schemas.microsoft.com/office/drawing/2014/main" id="{F274F5CB-6F0D-4FB5-A495-A932374A6B38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11" name="Ellipse 10">
                  <a:extLst>
                    <a:ext uri="{FF2B5EF4-FFF2-40B4-BE49-F238E27FC236}">
                      <a16:creationId xmlns:a16="http://schemas.microsoft.com/office/drawing/2014/main" id="{50AE952F-313C-4717-BEE1-7BEAE4A85150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12" name="Ellipse 11">
                  <a:extLst>
                    <a:ext uri="{FF2B5EF4-FFF2-40B4-BE49-F238E27FC236}">
                      <a16:creationId xmlns:a16="http://schemas.microsoft.com/office/drawing/2014/main" id="{78DD18D5-F1D8-4CD5-9509-CF1A0BCA5D91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Ellipse 12">
                  <a:extLst>
                    <a:ext uri="{FF2B5EF4-FFF2-40B4-BE49-F238E27FC236}">
                      <a16:creationId xmlns:a16="http://schemas.microsoft.com/office/drawing/2014/main" id="{73AA9570-93D0-42CB-A0EF-F9444B10CDA2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Ellipse 13">
                  <a:extLst>
                    <a:ext uri="{FF2B5EF4-FFF2-40B4-BE49-F238E27FC236}">
                      <a16:creationId xmlns:a16="http://schemas.microsoft.com/office/drawing/2014/main" id="{D9192464-D311-4EA5-959A-1837A8C9F0FF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15" name="Gerader Verbinder 14">
                  <a:extLst>
                    <a:ext uri="{FF2B5EF4-FFF2-40B4-BE49-F238E27FC236}">
                      <a16:creationId xmlns:a16="http://schemas.microsoft.com/office/drawing/2014/main" id="{5A5B5872-AFD6-451C-9633-5BC28CAC8021}"/>
                    </a:ext>
                  </a:extLst>
                </p:cNvPr>
                <p:cNvCxnSpPr>
                  <a:stCxn id="11" idx="5"/>
                  <a:endCxn id="9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Gerader Verbinder 15">
                  <a:extLst>
                    <a:ext uri="{FF2B5EF4-FFF2-40B4-BE49-F238E27FC236}">
                      <a16:creationId xmlns:a16="http://schemas.microsoft.com/office/drawing/2014/main" id="{E2674F73-4FC7-4CDB-AC13-3DAA531BBD0A}"/>
                    </a:ext>
                  </a:extLst>
                </p:cNvPr>
                <p:cNvCxnSpPr>
                  <a:cxnSpLocks/>
                  <a:stCxn id="12" idx="6"/>
                  <a:endCxn id="9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Gerader Verbinder 16">
                  <a:extLst>
                    <a:ext uri="{FF2B5EF4-FFF2-40B4-BE49-F238E27FC236}">
                      <a16:creationId xmlns:a16="http://schemas.microsoft.com/office/drawing/2014/main" id="{9EF991A8-FBA6-4F8E-B1E0-CC04E2C9618E}"/>
                    </a:ext>
                  </a:extLst>
                </p:cNvPr>
                <p:cNvCxnSpPr>
                  <a:cxnSpLocks/>
                  <a:stCxn id="11" idx="6"/>
                  <a:endCxn id="14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Gerader Verbinder 17">
                  <a:extLst>
                    <a:ext uri="{FF2B5EF4-FFF2-40B4-BE49-F238E27FC236}">
                      <a16:creationId xmlns:a16="http://schemas.microsoft.com/office/drawing/2014/main" id="{D3FBD2AA-7BC7-4361-A3D0-E5AD4DB80697}"/>
                    </a:ext>
                  </a:extLst>
                </p:cNvPr>
                <p:cNvCxnSpPr>
                  <a:cxnSpLocks/>
                  <a:stCxn id="11" idx="3"/>
                  <a:endCxn id="12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Gerader Verbinder 18">
                  <a:extLst>
                    <a:ext uri="{FF2B5EF4-FFF2-40B4-BE49-F238E27FC236}">
                      <a16:creationId xmlns:a16="http://schemas.microsoft.com/office/drawing/2014/main" id="{AB08930C-52C0-4EFE-8A46-21B91272A9A8}"/>
                    </a:ext>
                  </a:extLst>
                </p:cNvPr>
                <p:cNvCxnSpPr>
                  <a:cxnSpLocks/>
                  <a:stCxn id="13" idx="7"/>
                  <a:endCxn id="9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0EFDC970-165C-4C12-BC11-E510529F7AB2}"/>
              </a:ext>
            </a:extLst>
          </p:cNvPr>
          <p:cNvGrpSpPr/>
          <p:nvPr/>
        </p:nvGrpSpPr>
        <p:grpSpPr>
          <a:xfrm>
            <a:off x="8027223" y="2362753"/>
            <a:ext cx="1234353" cy="1558453"/>
            <a:chOff x="6720927" y="2074603"/>
            <a:chExt cx="1491451" cy="1830810"/>
          </a:xfrm>
        </p:grpSpPr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id="{984FA220-F059-4B66-AE64-184AE56314CE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0F4469AE-8613-4773-A53F-8F3A5575B5EF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23" name="Ellipse 22">
                <a:extLst>
                  <a:ext uri="{FF2B5EF4-FFF2-40B4-BE49-F238E27FC236}">
                    <a16:creationId xmlns:a16="http://schemas.microsoft.com/office/drawing/2014/main" id="{FE560EBC-0C57-4B1D-B6BE-71A5D80CB01B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24" name="Gruppieren 23">
                <a:extLst>
                  <a:ext uri="{FF2B5EF4-FFF2-40B4-BE49-F238E27FC236}">
                    <a16:creationId xmlns:a16="http://schemas.microsoft.com/office/drawing/2014/main" id="{AFC63B7E-8C24-4351-8891-B2A2B3EDA4FB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25" name="Ellipse 24">
                  <a:extLst>
                    <a:ext uri="{FF2B5EF4-FFF2-40B4-BE49-F238E27FC236}">
                      <a16:creationId xmlns:a16="http://schemas.microsoft.com/office/drawing/2014/main" id="{5205DFE2-0C3E-4AB9-B4F3-B73A312FD2BB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Ellipse 25">
                  <a:extLst>
                    <a:ext uri="{FF2B5EF4-FFF2-40B4-BE49-F238E27FC236}">
                      <a16:creationId xmlns:a16="http://schemas.microsoft.com/office/drawing/2014/main" id="{F9353D26-79FF-4A6D-AAE2-A645E6F56077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Ellipse 26">
                  <a:extLst>
                    <a:ext uri="{FF2B5EF4-FFF2-40B4-BE49-F238E27FC236}">
                      <a16:creationId xmlns:a16="http://schemas.microsoft.com/office/drawing/2014/main" id="{32E010C3-5AB0-4B7B-B5DD-D5E52BAEC292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Ellipse 27">
                  <a:extLst>
                    <a:ext uri="{FF2B5EF4-FFF2-40B4-BE49-F238E27FC236}">
                      <a16:creationId xmlns:a16="http://schemas.microsoft.com/office/drawing/2014/main" id="{7BE3C190-9353-4DC1-A331-CEBAA49E1621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29" name="Gerader Verbinder 28">
                  <a:extLst>
                    <a:ext uri="{FF2B5EF4-FFF2-40B4-BE49-F238E27FC236}">
                      <a16:creationId xmlns:a16="http://schemas.microsoft.com/office/drawing/2014/main" id="{082A6233-7A4D-4197-8819-AF4DB9EE10C1}"/>
                    </a:ext>
                  </a:extLst>
                </p:cNvPr>
                <p:cNvCxnSpPr>
                  <a:stCxn id="25" idx="5"/>
                  <a:endCxn id="23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Gerader Verbinder 29">
                  <a:extLst>
                    <a:ext uri="{FF2B5EF4-FFF2-40B4-BE49-F238E27FC236}">
                      <a16:creationId xmlns:a16="http://schemas.microsoft.com/office/drawing/2014/main" id="{809693FB-2B54-4096-A79F-7DE45F169168}"/>
                    </a:ext>
                  </a:extLst>
                </p:cNvPr>
                <p:cNvCxnSpPr>
                  <a:cxnSpLocks/>
                  <a:stCxn id="26" idx="6"/>
                  <a:endCxn id="23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Gerader Verbinder 30">
                  <a:extLst>
                    <a:ext uri="{FF2B5EF4-FFF2-40B4-BE49-F238E27FC236}">
                      <a16:creationId xmlns:a16="http://schemas.microsoft.com/office/drawing/2014/main" id="{4C777DB3-1CCD-451E-8B3E-1FC6D4CB979E}"/>
                    </a:ext>
                  </a:extLst>
                </p:cNvPr>
                <p:cNvCxnSpPr>
                  <a:cxnSpLocks/>
                  <a:stCxn id="25" idx="6"/>
                  <a:endCxn id="28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Gerader Verbinder 31">
                  <a:extLst>
                    <a:ext uri="{FF2B5EF4-FFF2-40B4-BE49-F238E27FC236}">
                      <a16:creationId xmlns:a16="http://schemas.microsoft.com/office/drawing/2014/main" id="{D58B783E-970B-419D-A46E-648C1877B83B}"/>
                    </a:ext>
                  </a:extLst>
                </p:cNvPr>
                <p:cNvCxnSpPr>
                  <a:cxnSpLocks/>
                  <a:stCxn id="25" idx="3"/>
                  <a:endCxn id="26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Gerader Verbinder 32">
                  <a:extLst>
                    <a:ext uri="{FF2B5EF4-FFF2-40B4-BE49-F238E27FC236}">
                      <a16:creationId xmlns:a16="http://schemas.microsoft.com/office/drawing/2014/main" id="{9C4A2072-4465-4F90-9252-D5383C8FB116}"/>
                    </a:ext>
                  </a:extLst>
                </p:cNvPr>
                <p:cNvCxnSpPr>
                  <a:cxnSpLocks/>
                  <a:stCxn id="27" idx="7"/>
                  <a:endCxn id="23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EEADBB6D-49D8-42A8-8228-29574C40A070}"/>
              </a:ext>
            </a:extLst>
          </p:cNvPr>
          <p:cNvGrpSpPr/>
          <p:nvPr/>
        </p:nvGrpSpPr>
        <p:grpSpPr>
          <a:xfrm>
            <a:off x="7806402" y="2510151"/>
            <a:ext cx="1234353" cy="1558453"/>
            <a:chOff x="6720927" y="2074603"/>
            <a:chExt cx="1491451" cy="1830810"/>
          </a:xfrm>
        </p:grpSpPr>
        <p:sp>
          <p:nvSpPr>
            <p:cNvPr id="35" name="Rechteck: abgerundete Ecken 34">
              <a:extLst>
                <a:ext uri="{FF2B5EF4-FFF2-40B4-BE49-F238E27FC236}">
                  <a16:creationId xmlns:a16="http://schemas.microsoft.com/office/drawing/2014/main" id="{F0DDB1D3-CCCB-471F-BF22-C32C9468B0B3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5388978F-2B28-4F73-BDCF-D1318BC82B76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E6ECE427-870C-463D-AAB9-BFB63B667C06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38" name="Gruppieren 37">
                <a:extLst>
                  <a:ext uri="{FF2B5EF4-FFF2-40B4-BE49-F238E27FC236}">
                    <a16:creationId xmlns:a16="http://schemas.microsoft.com/office/drawing/2014/main" id="{5237D5F0-2D24-4241-A458-1DF910D648E2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39" name="Ellipse 38">
                  <a:extLst>
                    <a:ext uri="{FF2B5EF4-FFF2-40B4-BE49-F238E27FC236}">
                      <a16:creationId xmlns:a16="http://schemas.microsoft.com/office/drawing/2014/main" id="{7B44E3F3-FB87-4434-BA24-785DD1CBC0E1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Ellipse 39">
                  <a:extLst>
                    <a:ext uri="{FF2B5EF4-FFF2-40B4-BE49-F238E27FC236}">
                      <a16:creationId xmlns:a16="http://schemas.microsoft.com/office/drawing/2014/main" id="{018BC497-FCD6-445C-9995-9C566BCD1269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Ellipse 40">
                  <a:extLst>
                    <a:ext uri="{FF2B5EF4-FFF2-40B4-BE49-F238E27FC236}">
                      <a16:creationId xmlns:a16="http://schemas.microsoft.com/office/drawing/2014/main" id="{3BF358A8-EF4A-4859-B99D-3FA7D547DF1A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Ellipse 41">
                  <a:extLst>
                    <a:ext uri="{FF2B5EF4-FFF2-40B4-BE49-F238E27FC236}">
                      <a16:creationId xmlns:a16="http://schemas.microsoft.com/office/drawing/2014/main" id="{867E2EB7-C94D-4E2F-A183-06A2321925D2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43" name="Gerader Verbinder 42">
                  <a:extLst>
                    <a:ext uri="{FF2B5EF4-FFF2-40B4-BE49-F238E27FC236}">
                      <a16:creationId xmlns:a16="http://schemas.microsoft.com/office/drawing/2014/main" id="{25C9EF95-78A6-4A00-856E-7066DD726785}"/>
                    </a:ext>
                  </a:extLst>
                </p:cNvPr>
                <p:cNvCxnSpPr>
                  <a:stCxn id="39" idx="5"/>
                  <a:endCxn id="37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Gerader Verbinder 43">
                  <a:extLst>
                    <a:ext uri="{FF2B5EF4-FFF2-40B4-BE49-F238E27FC236}">
                      <a16:creationId xmlns:a16="http://schemas.microsoft.com/office/drawing/2014/main" id="{970020B2-D40B-4288-A764-E1639401C50B}"/>
                    </a:ext>
                  </a:extLst>
                </p:cNvPr>
                <p:cNvCxnSpPr>
                  <a:cxnSpLocks/>
                  <a:stCxn id="40" idx="6"/>
                  <a:endCxn id="37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Gerader Verbinder 44">
                  <a:extLst>
                    <a:ext uri="{FF2B5EF4-FFF2-40B4-BE49-F238E27FC236}">
                      <a16:creationId xmlns:a16="http://schemas.microsoft.com/office/drawing/2014/main" id="{25200C6E-DD6A-43D9-A460-D826E1584773}"/>
                    </a:ext>
                  </a:extLst>
                </p:cNvPr>
                <p:cNvCxnSpPr>
                  <a:cxnSpLocks/>
                  <a:stCxn id="39" idx="6"/>
                  <a:endCxn id="42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Gerader Verbinder 45">
                  <a:extLst>
                    <a:ext uri="{FF2B5EF4-FFF2-40B4-BE49-F238E27FC236}">
                      <a16:creationId xmlns:a16="http://schemas.microsoft.com/office/drawing/2014/main" id="{8FA4BF87-668F-4B38-BE46-19C4CEFEFFB9}"/>
                    </a:ext>
                  </a:extLst>
                </p:cNvPr>
                <p:cNvCxnSpPr>
                  <a:cxnSpLocks/>
                  <a:stCxn id="39" idx="3"/>
                  <a:endCxn id="40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Gerader Verbinder 46">
                  <a:extLst>
                    <a:ext uri="{FF2B5EF4-FFF2-40B4-BE49-F238E27FC236}">
                      <a16:creationId xmlns:a16="http://schemas.microsoft.com/office/drawing/2014/main" id="{7305C3A7-FEB5-4919-ACD4-FBC490FDB207}"/>
                    </a:ext>
                  </a:extLst>
                </p:cNvPr>
                <p:cNvCxnSpPr>
                  <a:cxnSpLocks/>
                  <a:stCxn id="41" idx="7"/>
                  <a:endCxn id="37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83751F27-3A94-47E5-BE6F-F3219C4117BA}"/>
              </a:ext>
            </a:extLst>
          </p:cNvPr>
          <p:cNvGrpSpPr/>
          <p:nvPr/>
        </p:nvGrpSpPr>
        <p:grpSpPr>
          <a:xfrm>
            <a:off x="10591791" y="2744845"/>
            <a:ext cx="1234353" cy="1558453"/>
            <a:chOff x="6720927" y="2074603"/>
            <a:chExt cx="1491451" cy="1830810"/>
          </a:xfrm>
        </p:grpSpPr>
        <p:sp>
          <p:nvSpPr>
            <p:cNvPr id="49" name="Rechteck: abgerundete Ecken 48">
              <a:extLst>
                <a:ext uri="{FF2B5EF4-FFF2-40B4-BE49-F238E27FC236}">
                  <a16:creationId xmlns:a16="http://schemas.microsoft.com/office/drawing/2014/main" id="{CC76150A-6DFF-4F05-9BF4-8D76A1136FA0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76842D2E-EBFE-459A-8AAA-3C23158E6C58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76459003-7C02-46D7-A8FC-E7ED58A63ABD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52" name="Gruppieren 51">
                <a:extLst>
                  <a:ext uri="{FF2B5EF4-FFF2-40B4-BE49-F238E27FC236}">
                    <a16:creationId xmlns:a16="http://schemas.microsoft.com/office/drawing/2014/main" id="{1BB26A31-2121-43CB-8131-780DE0611A73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53" name="Ellipse 52">
                  <a:extLst>
                    <a:ext uri="{FF2B5EF4-FFF2-40B4-BE49-F238E27FC236}">
                      <a16:creationId xmlns:a16="http://schemas.microsoft.com/office/drawing/2014/main" id="{C435D2A7-6CBE-4F7E-BE0D-121F44D5B429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Ellipse 53">
                  <a:extLst>
                    <a:ext uri="{FF2B5EF4-FFF2-40B4-BE49-F238E27FC236}">
                      <a16:creationId xmlns:a16="http://schemas.microsoft.com/office/drawing/2014/main" id="{FC2069EB-ADE4-4761-A6B5-A5B8E3ED7FDA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Ellipse 54">
                  <a:extLst>
                    <a:ext uri="{FF2B5EF4-FFF2-40B4-BE49-F238E27FC236}">
                      <a16:creationId xmlns:a16="http://schemas.microsoft.com/office/drawing/2014/main" id="{26F720C2-1186-468C-B1B9-F8283F8E273F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56" name="Ellipse 55">
                  <a:extLst>
                    <a:ext uri="{FF2B5EF4-FFF2-40B4-BE49-F238E27FC236}">
                      <a16:creationId xmlns:a16="http://schemas.microsoft.com/office/drawing/2014/main" id="{D9141FC5-0054-4C28-BFE6-A189C1F966DD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57" name="Gerader Verbinder 56">
                  <a:extLst>
                    <a:ext uri="{FF2B5EF4-FFF2-40B4-BE49-F238E27FC236}">
                      <a16:creationId xmlns:a16="http://schemas.microsoft.com/office/drawing/2014/main" id="{CAF8145D-8D13-4113-B42A-F1AD8B874D5D}"/>
                    </a:ext>
                  </a:extLst>
                </p:cNvPr>
                <p:cNvCxnSpPr>
                  <a:stCxn id="53" idx="5"/>
                  <a:endCxn id="51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Gerader Verbinder 57">
                  <a:extLst>
                    <a:ext uri="{FF2B5EF4-FFF2-40B4-BE49-F238E27FC236}">
                      <a16:creationId xmlns:a16="http://schemas.microsoft.com/office/drawing/2014/main" id="{8A5643C9-197A-4CA3-8674-5C170FB3F26C}"/>
                    </a:ext>
                  </a:extLst>
                </p:cNvPr>
                <p:cNvCxnSpPr>
                  <a:cxnSpLocks/>
                  <a:stCxn id="54" idx="6"/>
                  <a:endCxn id="51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Gerader Verbinder 58">
                  <a:extLst>
                    <a:ext uri="{FF2B5EF4-FFF2-40B4-BE49-F238E27FC236}">
                      <a16:creationId xmlns:a16="http://schemas.microsoft.com/office/drawing/2014/main" id="{C5E9705F-FFBE-479E-B2AC-AFDD3D47C30A}"/>
                    </a:ext>
                  </a:extLst>
                </p:cNvPr>
                <p:cNvCxnSpPr>
                  <a:cxnSpLocks/>
                  <a:stCxn id="53" idx="6"/>
                  <a:endCxn id="56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Gerader Verbinder 59">
                  <a:extLst>
                    <a:ext uri="{FF2B5EF4-FFF2-40B4-BE49-F238E27FC236}">
                      <a16:creationId xmlns:a16="http://schemas.microsoft.com/office/drawing/2014/main" id="{6A859F17-48F3-4FF4-BFE5-2A2DCF3736BE}"/>
                    </a:ext>
                  </a:extLst>
                </p:cNvPr>
                <p:cNvCxnSpPr>
                  <a:cxnSpLocks/>
                  <a:stCxn id="53" idx="3"/>
                  <a:endCxn id="54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Gerader Verbinder 60">
                  <a:extLst>
                    <a:ext uri="{FF2B5EF4-FFF2-40B4-BE49-F238E27FC236}">
                      <a16:creationId xmlns:a16="http://schemas.microsoft.com/office/drawing/2014/main" id="{88BBDE8F-4631-4480-87B2-C6BB33EEF69B}"/>
                    </a:ext>
                  </a:extLst>
                </p:cNvPr>
                <p:cNvCxnSpPr>
                  <a:cxnSpLocks/>
                  <a:stCxn id="55" idx="7"/>
                  <a:endCxn id="51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0897811E-2604-4936-A53A-0069AD1F0DA1}"/>
              </a:ext>
            </a:extLst>
          </p:cNvPr>
          <p:cNvGrpSpPr/>
          <p:nvPr/>
        </p:nvGrpSpPr>
        <p:grpSpPr>
          <a:xfrm>
            <a:off x="10370970" y="2875382"/>
            <a:ext cx="1234353" cy="1558453"/>
            <a:chOff x="6720927" y="2074603"/>
            <a:chExt cx="1491451" cy="1830810"/>
          </a:xfrm>
        </p:grpSpPr>
        <p:sp>
          <p:nvSpPr>
            <p:cNvPr id="63" name="Rechteck: abgerundete Ecken 62">
              <a:extLst>
                <a:ext uri="{FF2B5EF4-FFF2-40B4-BE49-F238E27FC236}">
                  <a16:creationId xmlns:a16="http://schemas.microsoft.com/office/drawing/2014/main" id="{F563ED5B-3523-45ED-A181-F8303DE9B273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C11DBC0C-F69C-4FC8-8E8E-3FF43992DA0E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4D22805E-35CE-4EC2-AFAF-4885C7301F94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66" name="Gruppieren 65">
                <a:extLst>
                  <a:ext uri="{FF2B5EF4-FFF2-40B4-BE49-F238E27FC236}">
                    <a16:creationId xmlns:a16="http://schemas.microsoft.com/office/drawing/2014/main" id="{DD50DFFA-C737-4505-BDDD-26439C9CCF6C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67" name="Ellipse 66">
                  <a:extLst>
                    <a:ext uri="{FF2B5EF4-FFF2-40B4-BE49-F238E27FC236}">
                      <a16:creationId xmlns:a16="http://schemas.microsoft.com/office/drawing/2014/main" id="{C682767B-414E-4679-88D5-3FAF4A8879D4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Ellipse 67">
                  <a:extLst>
                    <a:ext uri="{FF2B5EF4-FFF2-40B4-BE49-F238E27FC236}">
                      <a16:creationId xmlns:a16="http://schemas.microsoft.com/office/drawing/2014/main" id="{EEA23586-E9A1-4D23-96C8-52A0FA0D8C7A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Ellipse 68">
                  <a:extLst>
                    <a:ext uri="{FF2B5EF4-FFF2-40B4-BE49-F238E27FC236}">
                      <a16:creationId xmlns:a16="http://schemas.microsoft.com/office/drawing/2014/main" id="{47081E01-3518-4D23-9CF5-5439BCC73DFC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Ellipse 69">
                  <a:extLst>
                    <a:ext uri="{FF2B5EF4-FFF2-40B4-BE49-F238E27FC236}">
                      <a16:creationId xmlns:a16="http://schemas.microsoft.com/office/drawing/2014/main" id="{08B7CDBE-07EC-4D7F-ADE2-5CC4D5C1A562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71" name="Gerader Verbinder 70">
                  <a:extLst>
                    <a:ext uri="{FF2B5EF4-FFF2-40B4-BE49-F238E27FC236}">
                      <a16:creationId xmlns:a16="http://schemas.microsoft.com/office/drawing/2014/main" id="{78E23DAA-3F6C-43F8-8724-50010F7E9BBF}"/>
                    </a:ext>
                  </a:extLst>
                </p:cNvPr>
                <p:cNvCxnSpPr>
                  <a:stCxn id="67" idx="5"/>
                  <a:endCxn id="65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Gerader Verbinder 71">
                  <a:extLst>
                    <a:ext uri="{FF2B5EF4-FFF2-40B4-BE49-F238E27FC236}">
                      <a16:creationId xmlns:a16="http://schemas.microsoft.com/office/drawing/2014/main" id="{B804CDA4-1F2E-4422-A271-768F50B053AF}"/>
                    </a:ext>
                  </a:extLst>
                </p:cNvPr>
                <p:cNvCxnSpPr>
                  <a:cxnSpLocks/>
                  <a:stCxn id="68" idx="6"/>
                  <a:endCxn id="65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Gerader Verbinder 72">
                  <a:extLst>
                    <a:ext uri="{FF2B5EF4-FFF2-40B4-BE49-F238E27FC236}">
                      <a16:creationId xmlns:a16="http://schemas.microsoft.com/office/drawing/2014/main" id="{A470DE6B-C0CC-4799-B01E-78718D75E1E3}"/>
                    </a:ext>
                  </a:extLst>
                </p:cNvPr>
                <p:cNvCxnSpPr>
                  <a:cxnSpLocks/>
                  <a:stCxn id="67" idx="6"/>
                  <a:endCxn id="70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Gerader Verbinder 73">
                  <a:extLst>
                    <a:ext uri="{FF2B5EF4-FFF2-40B4-BE49-F238E27FC236}">
                      <a16:creationId xmlns:a16="http://schemas.microsoft.com/office/drawing/2014/main" id="{200913DE-3F73-4E45-B452-277D9F24EDD8}"/>
                    </a:ext>
                  </a:extLst>
                </p:cNvPr>
                <p:cNvCxnSpPr>
                  <a:cxnSpLocks/>
                  <a:stCxn id="67" idx="3"/>
                  <a:endCxn id="68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Gerader Verbinder 74">
                  <a:extLst>
                    <a:ext uri="{FF2B5EF4-FFF2-40B4-BE49-F238E27FC236}">
                      <a16:creationId xmlns:a16="http://schemas.microsoft.com/office/drawing/2014/main" id="{B8E660F0-A3FB-43FA-B2C5-3A5685882544}"/>
                    </a:ext>
                  </a:extLst>
                </p:cNvPr>
                <p:cNvCxnSpPr>
                  <a:cxnSpLocks/>
                  <a:stCxn id="69" idx="7"/>
                  <a:endCxn id="65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7D826F97-5424-4F0C-8F74-BBB1379010AC}"/>
              </a:ext>
            </a:extLst>
          </p:cNvPr>
          <p:cNvGrpSpPr/>
          <p:nvPr/>
        </p:nvGrpSpPr>
        <p:grpSpPr>
          <a:xfrm>
            <a:off x="10150149" y="3022780"/>
            <a:ext cx="1234353" cy="1558453"/>
            <a:chOff x="6720927" y="2074603"/>
            <a:chExt cx="1491451" cy="1830810"/>
          </a:xfrm>
        </p:grpSpPr>
        <p:sp>
          <p:nvSpPr>
            <p:cNvPr id="77" name="Rechteck: abgerundete Ecken 76">
              <a:extLst>
                <a:ext uri="{FF2B5EF4-FFF2-40B4-BE49-F238E27FC236}">
                  <a16:creationId xmlns:a16="http://schemas.microsoft.com/office/drawing/2014/main" id="{BE0C74F1-4710-49DB-818F-91614705516E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78" name="Gruppieren 77">
              <a:extLst>
                <a:ext uri="{FF2B5EF4-FFF2-40B4-BE49-F238E27FC236}">
                  <a16:creationId xmlns:a16="http://schemas.microsoft.com/office/drawing/2014/main" id="{E1A628D3-D180-40AC-9847-6E5BBF4F8663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79" name="Ellipse 78">
                <a:extLst>
                  <a:ext uri="{FF2B5EF4-FFF2-40B4-BE49-F238E27FC236}">
                    <a16:creationId xmlns:a16="http://schemas.microsoft.com/office/drawing/2014/main" id="{D8960C1D-4A42-482D-AB00-76FD23B4AF6E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80" name="Gruppieren 79">
                <a:extLst>
                  <a:ext uri="{FF2B5EF4-FFF2-40B4-BE49-F238E27FC236}">
                    <a16:creationId xmlns:a16="http://schemas.microsoft.com/office/drawing/2014/main" id="{FF7C61CD-BA9C-4623-B451-34CCCB8A8542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81" name="Ellipse 80">
                  <a:extLst>
                    <a:ext uri="{FF2B5EF4-FFF2-40B4-BE49-F238E27FC236}">
                      <a16:creationId xmlns:a16="http://schemas.microsoft.com/office/drawing/2014/main" id="{F1D2E9A9-45D2-44A7-ADBA-CE9A5A6C6847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Ellipse 81">
                  <a:extLst>
                    <a:ext uri="{FF2B5EF4-FFF2-40B4-BE49-F238E27FC236}">
                      <a16:creationId xmlns:a16="http://schemas.microsoft.com/office/drawing/2014/main" id="{AB46B403-174B-4217-B3AA-29C948499DAF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Ellipse 82">
                  <a:extLst>
                    <a:ext uri="{FF2B5EF4-FFF2-40B4-BE49-F238E27FC236}">
                      <a16:creationId xmlns:a16="http://schemas.microsoft.com/office/drawing/2014/main" id="{B4141CD5-3E16-4C1F-A9D7-6916997F4802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Ellipse 83">
                  <a:extLst>
                    <a:ext uri="{FF2B5EF4-FFF2-40B4-BE49-F238E27FC236}">
                      <a16:creationId xmlns:a16="http://schemas.microsoft.com/office/drawing/2014/main" id="{10CAD7FF-FB5D-4461-A2BE-9B2ACA92BC09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85" name="Gerader Verbinder 84">
                  <a:extLst>
                    <a:ext uri="{FF2B5EF4-FFF2-40B4-BE49-F238E27FC236}">
                      <a16:creationId xmlns:a16="http://schemas.microsoft.com/office/drawing/2014/main" id="{0869C972-3123-4675-9FD2-FB4CF362FE1E}"/>
                    </a:ext>
                  </a:extLst>
                </p:cNvPr>
                <p:cNvCxnSpPr>
                  <a:stCxn id="81" idx="5"/>
                  <a:endCxn id="79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Gerader Verbinder 85">
                  <a:extLst>
                    <a:ext uri="{FF2B5EF4-FFF2-40B4-BE49-F238E27FC236}">
                      <a16:creationId xmlns:a16="http://schemas.microsoft.com/office/drawing/2014/main" id="{5569D56D-A907-4F7D-821D-E26748E4BC4B}"/>
                    </a:ext>
                  </a:extLst>
                </p:cNvPr>
                <p:cNvCxnSpPr>
                  <a:cxnSpLocks/>
                  <a:stCxn id="82" idx="6"/>
                  <a:endCxn id="79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Gerader Verbinder 86">
                  <a:extLst>
                    <a:ext uri="{FF2B5EF4-FFF2-40B4-BE49-F238E27FC236}">
                      <a16:creationId xmlns:a16="http://schemas.microsoft.com/office/drawing/2014/main" id="{E53770CC-CAC9-4503-9CEA-DED516FBB865}"/>
                    </a:ext>
                  </a:extLst>
                </p:cNvPr>
                <p:cNvCxnSpPr>
                  <a:cxnSpLocks/>
                  <a:stCxn id="81" idx="6"/>
                  <a:endCxn id="84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Gerader Verbinder 87">
                  <a:extLst>
                    <a:ext uri="{FF2B5EF4-FFF2-40B4-BE49-F238E27FC236}">
                      <a16:creationId xmlns:a16="http://schemas.microsoft.com/office/drawing/2014/main" id="{1FB1D3FD-68BA-4B2F-917E-2590B8785718}"/>
                    </a:ext>
                  </a:extLst>
                </p:cNvPr>
                <p:cNvCxnSpPr>
                  <a:cxnSpLocks/>
                  <a:stCxn id="81" idx="3"/>
                  <a:endCxn id="82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Gerader Verbinder 88">
                  <a:extLst>
                    <a:ext uri="{FF2B5EF4-FFF2-40B4-BE49-F238E27FC236}">
                      <a16:creationId xmlns:a16="http://schemas.microsoft.com/office/drawing/2014/main" id="{AF73E0EC-2D55-4596-AD75-42D186D12D28}"/>
                    </a:ext>
                  </a:extLst>
                </p:cNvPr>
                <p:cNvCxnSpPr>
                  <a:cxnSpLocks/>
                  <a:stCxn id="83" idx="7"/>
                  <a:endCxn id="79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108" name="Gerader Verbinder 107">
            <a:extLst>
              <a:ext uri="{FF2B5EF4-FFF2-40B4-BE49-F238E27FC236}">
                <a16:creationId xmlns:a16="http://schemas.microsoft.com/office/drawing/2014/main" id="{CBD15A0B-9619-4DD7-912C-98F8E85127F0}"/>
              </a:ext>
            </a:extLst>
          </p:cNvPr>
          <p:cNvCxnSpPr/>
          <p:nvPr/>
        </p:nvCxnSpPr>
        <p:spPr bwMode="gray">
          <a:xfrm>
            <a:off x="4183380" y="2019300"/>
            <a:ext cx="59436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r Verbinder 108">
            <a:extLst>
              <a:ext uri="{FF2B5EF4-FFF2-40B4-BE49-F238E27FC236}">
                <a16:creationId xmlns:a16="http://schemas.microsoft.com/office/drawing/2014/main" id="{8781D6BC-A4A6-490C-9CDC-C1E6416BEF0C}"/>
              </a:ext>
            </a:extLst>
          </p:cNvPr>
          <p:cNvCxnSpPr/>
          <p:nvPr/>
        </p:nvCxnSpPr>
        <p:spPr bwMode="gray">
          <a:xfrm>
            <a:off x="4831080" y="2019300"/>
            <a:ext cx="59436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feld 109">
                <a:extLst>
                  <a:ext uri="{FF2B5EF4-FFF2-40B4-BE49-F238E27FC236}">
                    <a16:creationId xmlns:a16="http://schemas.microsoft.com/office/drawing/2014/main" id="{CB50D755-2558-4E87-BC28-01FCFF945FD3}"/>
                  </a:ext>
                </a:extLst>
              </p:cNvPr>
              <p:cNvSpPr txBox="1"/>
              <p:nvPr/>
            </p:nvSpPr>
            <p:spPr bwMode="gray">
              <a:xfrm>
                <a:off x="7874289" y="4080829"/>
                <a:ext cx="1171068" cy="3841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B1063A"/>
                  </a:buClr>
                  <a:buSzPct val="90000"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𝑀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 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𝑙𝑎𝑦𝑒𝑟𝑠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0" name="Textfeld 109">
                <a:extLst>
                  <a:ext uri="{FF2B5EF4-FFF2-40B4-BE49-F238E27FC236}">
                    <a16:creationId xmlns:a16="http://schemas.microsoft.com/office/drawing/2014/main" id="{CB50D755-2558-4E87-BC28-01FCFF945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874289" y="4080829"/>
                <a:ext cx="1171068" cy="384158"/>
              </a:xfrm>
              <a:prstGeom prst="rect">
                <a:avLst/>
              </a:prstGeom>
              <a:blipFill>
                <a:blip r:embed="rId4"/>
                <a:stretch>
                  <a:fillRect l="-6250" r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feld 110">
                <a:extLst>
                  <a:ext uri="{FF2B5EF4-FFF2-40B4-BE49-F238E27FC236}">
                    <a16:creationId xmlns:a16="http://schemas.microsoft.com/office/drawing/2014/main" id="{FAE6B6B6-CFB1-4AA7-9A6B-A4ACBCA31274}"/>
                  </a:ext>
                </a:extLst>
              </p:cNvPr>
              <p:cNvSpPr txBox="1"/>
              <p:nvPr/>
            </p:nvSpPr>
            <p:spPr bwMode="gray">
              <a:xfrm>
                <a:off x="9725026" y="4614881"/>
                <a:ext cx="2466974" cy="3841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B1063A"/>
                  </a:buClr>
                  <a:buSzPct val="90000"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𝑀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2323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2323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𝐾</m:t>
                          </m:r>
                        </m:e>
                        <m:sub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2323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+1) 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𝑙𝑎𝑦𝑒𝑟𝑠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1" name="Textfeld 110">
                <a:extLst>
                  <a:ext uri="{FF2B5EF4-FFF2-40B4-BE49-F238E27FC236}">
                    <a16:creationId xmlns:a16="http://schemas.microsoft.com/office/drawing/2014/main" id="{FAE6B6B6-CFB1-4AA7-9A6B-A4ACBCA31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725026" y="4614881"/>
                <a:ext cx="2466974" cy="3841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Rechteck 112">
            <a:extLst>
              <a:ext uri="{FF2B5EF4-FFF2-40B4-BE49-F238E27FC236}">
                <a16:creationId xmlns:a16="http://schemas.microsoft.com/office/drawing/2014/main" id="{C9AFF366-3022-4855-B6E7-652E722D2982}"/>
              </a:ext>
            </a:extLst>
          </p:cNvPr>
          <p:cNvSpPr/>
          <p:nvPr/>
        </p:nvSpPr>
        <p:spPr bwMode="gray">
          <a:xfrm>
            <a:off x="352425" y="4614881"/>
            <a:ext cx="8398562" cy="15486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4" name="Pfeil: nach unten gekrümmt 113">
            <a:extLst>
              <a:ext uri="{FF2B5EF4-FFF2-40B4-BE49-F238E27FC236}">
                <a16:creationId xmlns:a16="http://schemas.microsoft.com/office/drawing/2014/main" id="{13BF9032-5DD9-446B-8829-2B52CED67146}"/>
              </a:ext>
            </a:extLst>
          </p:cNvPr>
          <p:cNvSpPr/>
          <p:nvPr/>
        </p:nvSpPr>
        <p:spPr bwMode="gray">
          <a:xfrm>
            <a:off x="9374533" y="1880728"/>
            <a:ext cx="1814736" cy="753686"/>
          </a:xfrm>
          <a:prstGeom prst="curvedDownArrow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1199317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40EA9F-851D-4350-8E56-97484E3DB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3D Convolution- 1</a:t>
            </a:r>
          </a:p>
        </p:txBody>
      </p:sp>
      <p:pic>
        <p:nvPicPr>
          <p:cNvPr id="7" name="Inhaltsplatzhalter 6" descr="Ein Bild, das Tisch enthält.&#10;&#10;Automatisch generierte Beschreibung">
            <a:extLst>
              <a:ext uri="{FF2B5EF4-FFF2-40B4-BE49-F238E27FC236}">
                <a16:creationId xmlns:a16="http://schemas.microsoft.com/office/drawing/2014/main" id="{82F08B9D-8CE9-4C1A-862C-1D0307C9C5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525" y="2092751"/>
            <a:ext cx="5410200" cy="117478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C04C40-51E2-4227-B138-F377B0312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561042-0DC2-4A04-AA50-F6D44EB20EB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E81185D-CF5C-4EAF-B237-50D64BA8044E}"/>
              </a:ext>
            </a:extLst>
          </p:cNvPr>
          <p:cNvSpPr txBox="1"/>
          <p:nvPr/>
        </p:nvSpPr>
        <p:spPr bwMode="gray">
          <a:xfrm>
            <a:off x="0" y="6282925"/>
            <a:ext cx="113933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Qiu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Zhaofan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Ting Yao, and Tao Mei. "Learning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spatio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-temporal representation with pseudo-3d residual networks." </a:t>
            </a: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proceedings of the IEEE International Conference on Computer Vision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. 2017.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861D9E1-B60A-4B87-854A-DB83369F3251}"/>
              </a:ext>
            </a:extLst>
          </p:cNvPr>
          <p:cNvSpPr txBox="1"/>
          <p:nvPr/>
        </p:nvSpPr>
        <p:spPr bwMode="gray">
          <a:xfrm>
            <a:off x="685800" y="1319683"/>
            <a:ext cx="4733925" cy="49632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Motivation: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3D Convolution has lots of parameters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Is not directly applicable to all types of graph convolution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Idea: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separate 3x3x3 convolution into 3x3x1 and 1x1x3 convolution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065D7E8-06D7-4332-8A16-88C9C2EBC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06" y="3890579"/>
            <a:ext cx="8543925" cy="176930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3B064D5-C3DD-4AFF-8443-DDA208DBCC8C}"/>
              </a:ext>
            </a:extLst>
          </p:cNvPr>
          <p:cNvSpPr txBox="1"/>
          <p:nvPr/>
        </p:nvSpPr>
        <p:spPr bwMode="gray">
          <a:xfrm>
            <a:off x="685800" y="5654621"/>
            <a:ext cx="5991225" cy="2101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hlinkClick r:id="rId4"/>
              </a:rPr>
              <a:t>https://towardsdatascience.com/a-comprehensive-introduction-to-different-types-of-convolutions-in-deep-learning-669281e58215</a:t>
            </a: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052753C-4F96-40C5-9B21-D2289FA62D17}"/>
              </a:ext>
            </a:extLst>
          </p:cNvPr>
          <p:cNvSpPr txBox="1"/>
          <p:nvPr/>
        </p:nvSpPr>
        <p:spPr bwMode="gray">
          <a:xfrm>
            <a:off x="9791700" y="3400041"/>
            <a:ext cx="2026706" cy="9810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B1063A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Assumption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3D convolution is separable 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F7957ED-1D72-4823-8F62-A44CFCEA516A}"/>
              </a:ext>
            </a:extLst>
          </p:cNvPr>
          <p:cNvSpPr/>
          <p:nvPr/>
        </p:nvSpPr>
        <p:spPr bwMode="gray">
          <a:xfrm>
            <a:off x="9670362" y="3267536"/>
            <a:ext cx="2281393" cy="117478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 err="1">
              <a:ln>
                <a:noFill/>
              </a:ln>
              <a:solidFill>
                <a:srgbClr val="B1063A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6227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86F151A6-4265-463F-89C3-A42828AC40BE}"/>
              </a:ext>
            </a:extLst>
          </p:cNvPr>
          <p:cNvSpPr/>
          <p:nvPr/>
        </p:nvSpPr>
        <p:spPr bwMode="gray">
          <a:xfrm>
            <a:off x="10939878" y="1640607"/>
            <a:ext cx="414045" cy="314325"/>
          </a:xfrm>
          <a:prstGeom prst="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CE356D20-771C-4739-94F9-4D2BEF9379CB}"/>
              </a:ext>
            </a:extLst>
          </p:cNvPr>
          <p:cNvSpPr/>
          <p:nvPr/>
        </p:nvSpPr>
        <p:spPr bwMode="gray">
          <a:xfrm>
            <a:off x="11112442" y="2334971"/>
            <a:ext cx="414045" cy="314325"/>
          </a:xfrm>
          <a:prstGeom prst="rect">
            <a:avLst/>
          </a:prstGeom>
          <a:solidFill>
            <a:srgbClr val="DAE2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AD2218-3712-4F36-8CB7-A71925F14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6288"/>
          </a:xfrm>
        </p:spPr>
        <p:txBody>
          <a:bodyPr/>
          <a:lstStyle/>
          <a:p>
            <a:r>
              <a:rPr lang="en-GB" sz="2670" dirty="0"/>
              <a:t>Learning </a:t>
            </a:r>
            <a:r>
              <a:rPr lang="en-GB" sz="2670" dirty="0" err="1"/>
              <a:t>Spatio</a:t>
            </a:r>
            <a:r>
              <a:rPr lang="en-GB" sz="2670" dirty="0"/>
              <a:t>-Temporal Representation with P3D</a:t>
            </a:r>
            <a:endParaRPr lang="en-US" sz="2670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65631181-F1BF-44EC-A9C2-362BEC4BF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27" y="1262834"/>
            <a:ext cx="6953566" cy="2564127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330664-25B4-43A1-8F9E-A61C62D27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561042-0DC2-4A04-AA50-F6D44EB20EB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46E3602F-C6A0-48D0-BD8C-7C66A277EE3E}"/>
              </a:ext>
            </a:extLst>
          </p:cNvPr>
          <p:cNvSpPr txBox="1"/>
          <p:nvPr/>
        </p:nvSpPr>
        <p:spPr bwMode="gray">
          <a:xfrm>
            <a:off x="0" y="6282925"/>
            <a:ext cx="113933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Qiu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Zhaofan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Ting Yao, and Tao Mei. "Learning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spatio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-temporal representation with pseudo-3d residual networks." </a:t>
            </a: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proceedings of the IEEE International Conference on Computer Vision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. 2017.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0E0999D-A055-41D4-85FC-745ACA503081}"/>
              </a:ext>
            </a:extLst>
          </p:cNvPr>
          <p:cNvSpPr txBox="1"/>
          <p:nvPr/>
        </p:nvSpPr>
        <p:spPr bwMode="gray">
          <a:xfrm>
            <a:off x="7171032" y="1640607"/>
            <a:ext cx="4391024" cy="20688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Use any “2D” Graph convolution (S)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Use any variant of 1D convolution (T) over time that fits input dimension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Combine variants (a), (b) and (c)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51FCCE2-2699-42B8-B59B-FC016D68975D}"/>
              </a:ext>
            </a:extLst>
          </p:cNvPr>
          <p:cNvSpPr/>
          <p:nvPr/>
        </p:nvSpPr>
        <p:spPr bwMode="gray">
          <a:xfrm>
            <a:off x="7002293" y="1459107"/>
            <a:ext cx="4740738" cy="23678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22" name="Grafik 21" descr="Ein Bild, das Text, Kreuzworträtsel, Screenshot enthält.&#10;&#10;Automatisch generierte Beschreibung">
            <a:extLst>
              <a:ext uri="{FF2B5EF4-FFF2-40B4-BE49-F238E27FC236}">
                <a16:creationId xmlns:a16="http://schemas.microsoft.com/office/drawing/2014/main" id="{11B7B920-4396-4CD2-A931-42721E2BF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403" y="4309039"/>
            <a:ext cx="5534797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91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E12052-9CBB-4E18-AFDC-74517D65E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76293"/>
          </a:xfrm>
        </p:spPr>
        <p:txBody>
          <a:bodyPr/>
          <a:lstStyle/>
          <a:p>
            <a:r>
              <a:rPr lang="en-US" dirty="0"/>
              <a:t>2D + 1D Architectures - </a:t>
            </a:r>
            <a:r>
              <a:rPr lang="en-GB" sz="2800" dirty="0" err="1"/>
              <a:t>Spatio</a:t>
            </a:r>
            <a:r>
              <a:rPr lang="en-GB" sz="2800" dirty="0"/>
              <a:t>-Temporal GCNs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EA997FF-EE8E-41FC-8E36-861CB67C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561042-0DC2-4A04-AA50-F6D44EB20EB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C7F9DD6-4932-47EA-89AB-BBA2255C7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9" y="1539901"/>
            <a:ext cx="6503456" cy="3778198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B631F8EA-D7B0-4D36-8ADE-60EB5B9EB8C2}"/>
              </a:ext>
            </a:extLst>
          </p:cNvPr>
          <p:cNvSpPr txBox="1"/>
          <p:nvPr/>
        </p:nvSpPr>
        <p:spPr bwMode="gray">
          <a:xfrm>
            <a:off x="0" y="6282925"/>
            <a:ext cx="113933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Yu, Bing,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Haoteng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Yin, and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Zhanxing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Zhu. "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Spatio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-temporal graph convolutional networks: A deep learning framework for traffic forecasting." </a:t>
            </a:r>
            <a:r>
              <a:rPr kumimoji="0" lang="en-GB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arXiv</a:t>
            </a: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preprint arXiv:1709.04875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(2017).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5ADCD9D-92F3-4B4F-B93D-EDA84919B281}"/>
              </a:ext>
            </a:extLst>
          </p:cNvPr>
          <p:cNvSpPr txBox="1"/>
          <p:nvPr/>
        </p:nvSpPr>
        <p:spPr bwMode="gray">
          <a:xfrm>
            <a:off x="478369" y="903721"/>
            <a:ext cx="11599331" cy="7377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Pseudo 3D architecture is very 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flexible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: Any 2D Graph Convolution + 1D Convolution over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922498CD-912D-40D0-91EC-E3BFC3F895CC}"/>
                  </a:ext>
                </a:extLst>
              </p:cNvPr>
              <p:cNvSpPr txBox="1"/>
              <p:nvPr/>
            </p:nvSpPr>
            <p:spPr bwMode="gray">
              <a:xfrm>
                <a:off x="7322607" y="2631795"/>
                <a:ext cx="4391024" cy="15945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B1063A"/>
                  </a:buClr>
                  <a:buSzPct val="90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Input: signal at time </a:t>
                </a:r>
                <a14:m>
                  <m:oMath xmlns:m="http://schemas.openxmlformats.org/officeDocument/2006/math">
                    <m:r>
                      <a:rPr kumimoji="0" lang="de-DE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32323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𝑙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𝑉</m:t>
                        </m:r>
                      </m:e>
                      <m:sup>
                        <m: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𝑙</m:t>
                        </m:r>
                      </m:sup>
                    </m:sSup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B1063A"/>
                  </a:buClr>
                  <a:buSzPct val="90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Output: prediction at time </a:t>
                </a:r>
                <a14:m>
                  <m:oMath xmlns:m="http://schemas.openxmlformats.org/officeDocument/2006/math">
                    <m:r>
                      <a:rPr kumimoji="0" lang="de-DE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32323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𝑙</m:t>
                    </m:r>
                    <m:r>
                      <a:rPr kumimoji="0" lang="de-DE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32323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+1 </m:t>
                    </m:r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B1063A"/>
                  </a:buClr>
                  <a:buSzPct val="90000"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  <a:sym typeface="Wingdings" panose="05000000000000000000" pitchFamily="2" charset="2"/>
                  </a:rPr>
                  <a:t> Use any “2D” Graph convolution +1D convolution over time-axis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922498CD-912D-40D0-91EC-E3BFC3F89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22607" y="2631795"/>
                <a:ext cx="4391024" cy="1594530"/>
              </a:xfrm>
              <a:prstGeom prst="rect">
                <a:avLst/>
              </a:prstGeom>
              <a:blipFill>
                <a:blip r:embed="rId4"/>
                <a:stretch>
                  <a:fillRect l="-3190" t="-49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hteck 11">
            <a:extLst>
              <a:ext uri="{FF2B5EF4-FFF2-40B4-BE49-F238E27FC236}">
                <a16:creationId xmlns:a16="http://schemas.microsoft.com/office/drawing/2014/main" id="{448D38BB-B2BF-41D8-8B5A-752F946E9575}"/>
              </a:ext>
            </a:extLst>
          </p:cNvPr>
          <p:cNvSpPr/>
          <p:nvPr/>
        </p:nvSpPr>
        <p:spPr bwMode="gray">
          <a:xfrm>
            <a:off x="7147750" y="2573246"/>
            <a:ext cx="4357748" cy="144919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3008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DD01EA-0405-47E7-BEEF-0B6EBD071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Architectures – GC-GRU &amp; GC-LSTM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6B5F6AE-BDD4-40F1-888B-F8760D384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876" y="2477756"/>
            <a:ext cx="4651376" cy="232568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7D8BD3-7BFC-4AC7-9A73-75A046C3C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561042-0DC2-4A04-AA50-F6D44EB20EB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2A030B7-2DE8-4DA1-B879-7BCFF927F727}"/>
              </a:ext>
            </a:extLst>
          </p:cNvPr>
          <p:cNvSpPr txBox="1"/>
          <p:nvPr/>
        </p:nvSpPr>
        <p:spPr bwMode="gray">
          <a:xfrm>
            <a:off x="6764876" y="4941257"/>
            <a:ext cx="50383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hlinkClick r:id="rId4"/>
              </a:rPr>
              <a:t>https://commons.wikimedia.org/wiki/File:Gated_Recurrent_Unit,_base_type.svg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087F6AC-8E82-4462-A839-FC124095F7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6" y="1492584"/>
            <a:ext cx="10918833" cy="9162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Inhaltsplatzhalter 2">
                <a:extLst>
                  <a:ext uri="{FF2B5EF4-FFF2-40B4-BE49-F238E27FC236}">
                    <a16:creationId xmlns:a16="http://schemas.microsoft.com/office/drawing/2014/main" id="{6B9E763D-2A7A-44BB-9FE7-4139C920D65E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388806" y="2854532"/>
                <a:ext cx="5703356" cy="2348335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spAutoFit/>
              </a:bodyPr>
              <a:lstStyle>
                <a:lvl1pPr marL="0" indent="0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1294" indent="-2412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■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79988" indent="-2399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□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17533" indent="-2399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–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59991" indent="-359991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719982" indent="-359991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2133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Font typeface="Arial" panose="020B0604020202020204" pitchFamily="34" charset="0"/>
                  <a:buNone/>
                  <a:defRPr sz="2133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Font typeface="Arial" panose="020B0604020202020204" pitchFamily="34" charset="0"/>
                  <a:buNone/>
                  <a:defRPr sz="2133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marR="0" lvl="0" indent="-342900" algn="l" defTabSz="1219170" rtl="0" eaLnBrk="1" fontAlgn="auto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Place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convolution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directly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into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GRU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cell</a:t>
                </a:r>
                <a:endParaRPr kumimoji="0" lang="de-DE" sz="1867" b="0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  <a:p>
                <a:pPr marL="342900" marR="0" lvl="0" indent="-342900" algn="l" defTabSz="1219170" rtl="0" eaLnBrk="1" fontAlgn="auto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Convolve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signal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de-DE" sz="1867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de-DE" sz="1867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𝑿</m:t>
                        </m:r>
                      </m:e>
                      <m:sup>
                        <m:r>
                          <a:rPr kumimoji="0" lang="de-DE" sz="1867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p>
                    <m:r>
                      <a:rPr kumimoji="0" lang="de-DE" sz="1867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32323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and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hidden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state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de-DE" sz="1867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de-DE" sz="1867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𝑯</m:t>
                        </m:r>
                      </m:e>
                      <m:sup>
                        <m:r>
                          <a:rPr kumimoji="0" lang="de-DE" sz="1867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𝒕</m:t>
                        </m:r>
                        <m:r>
                          <a:rPr kumimoji="0" lang="de-DE" sz="1867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de-DE" sz="1867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sup>
                    </m:sSup>
                    <m:r>
                      <a:rPr kumimoji="0" lang="de-DE" sz="1867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32323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</m:t>
                    </m:r>
                  </m:oMath>
                </a14:m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with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learnable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kernels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de-DE" sz="1867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de-DE" sz="1867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Θ</m:t>
                        </m:r>
                      </m:e>
                      <m:sub>
                        <m:r>
                          <a:rPr kumimoji="0" lang="de-DE" sz="1867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𝑟</m:t>
                        </m:r>
                      </m:sub>
                    </m:sSub>
                    <m:r>
                      <a:rPr kumimoji="0" lang="de-DE" sz="1867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32323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de-DE" sz="1867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de-DE" sz="1867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Θ</m:t>
                        </m:r>
                      </m:e>
                      <m:sub>
                        <m:r>
                          <a:rPr kumimoji="0" lang="de-DE" sz="1867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sub>
                    </m:sSub>
                    <m:r>
                      <a:rPr kumimoji="0" lang="de-DE" sz="1867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32323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de-DE" sz="1867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de-DE" sz="1867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Θ</m:t>
                        </m:r>
                      </m:e>
                      <m:sub>
                        <m:r>
                          <a:rPr kumimoji="0" lang="de-DE" sz="1867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𝐶</m:t>
                        </m:r>
                      </m:sub>
                    </m:sSub>
                  </m:oMath>
                </a14:m>
                <a:endParaRPr kumimoji="0" lang="de-DE" sz="1867" b="0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  <a:p>
                <a:pPr marL="342900" marR="0" lvl="0" indent="-342900" algn="l" defTabSz="1219170" rtl="0" eaLnBrk="1" fontAlgn="auto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Alternatively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: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apply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the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same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principle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to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LSTM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cells</a:t>
                </a:r>
                <a:endParaRPr kumimoji="0" lang="de-DE" sz="1867" b="0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  <a:p>
                <a:pPr marL="342900" marR="0" lvl="0" indent="-342900" algn="l" defTabSz="1219170" rtl="0" eaLnBrk="1" fontAlgn="auto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de-DE" sz="1867" b="0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Inhaltsplatzhalter 2">
                <a:extLst>
                  <a:ext uri="{FF2B5EF4-FFF2-40B4-BE49-F238E27FC236}">
                    <a16:creationId xmlns:a16="http://schemas.microsoft.com/office/drawing/2014/main" id="{6B9E763D-2A7A-44BB-9FE7-4139C920D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8806" y="2854532"/>
                <a:ext cx="5703356" cy="2348335"/>
              </a:xfrm>
              <a:prstGeom prst="rect">
                <a:avLst/>
              </a:prstGeom>
              <a:blipFill>
                <a:blip r:embed="rId6"/>
                <a:stretch>
                  <a:fillRect l="-2353" t="-23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5">
            <a:extLst>
              <a:ext uri="{FF2B5EF4-FFF2-40B4-BE49-F238E27FC236}">
                <a16:creationId xmlns:a16="http://schemas.microsoft.com/office/drawing/2014/main" id="{0AD1F655-1987-49ED-A72B-03AAE540EB66}"/>
              </a:ext>
            </a:extLst>
          </p:cNvPr>
          <p:cNvSpPr txBox="1"/>
          <p:nvPr/>
        </p:nvSpPr>
        <p:spPr bwMode="gray">
          <a:xfrm>
            <a:off x="0" y="6282925"/>
            <a:ext cx="113933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Yaguang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Li, Rose Yu, Cyrus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Shahabi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Yan Liu,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 (Textkörper)"/>
                <a:ea typeface="+mn-ea"/>
                <a:cs typeface="+mn-cs"/>
              </a:rPr>
              <a:t>Diffusion Convolutional Recurrent Neural Network: Data-Driven Traffic Forecasting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ICLR 2018.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4793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7E864-B173-4806-ACB5-2D6326A4C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in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D05FD-8ED4-4A07-9E04-AC3BEAD11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7037128" cy="1655838"/>
          </a:xfrm>
        </p:spPr>
        <p:txBody>
          <a:bodyPr/>
          <a:lstStyle/>
          <a:p>
            <a:r>
              <a:rPr lang="en-US" dirty="0"/>
              <a:t>Nodes and edges of certain networks change over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Twitter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News Comments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Traffic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B899-6023-4410-A9E5-CAC9AE323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CF8498-9034-47F4-853A-6685C3985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080" y="2160692"/>
            <a:ext cx="6318551" cy="33691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0D789F-09B7-4C6C-8E10-7141FFA5B005}"/>
              </a:ext>
            </a:extLst>
          </p:cNvPr>
          <p:cNvSpPr txBox="1"/>
          <p:nvPr/>
        </p:nvSpPr>
        <p:spPr bwMode="gray">
          <a:xfrm>
            <a:off x="5574957" y="5529798"/>
            <a:ext cx="624016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u="sng" dirty="0"/>
              <a:t>source:</a:t>
            </a:r>
            <a:r>
              <a:rPr lang="en-US" sz="1100" dirty="0"/>
              <a:t> https://blog.twitter.com/engineering/en_us/topics/insights/2020/graph-ml-at-twitter.html</a:t>
            </a:r>
          </a:p>
        </p:txBody>
      </p:sp>
    </p:spTree>
    <p:extLst>
      <p:ext uri="{BB962C8B-B14F-4D97-AF65-F5344CB8AC3E}">
        <p14:creationId xmlns:p14="http://schemas.microsoft.com/office/powerpoint/2010/main" val="2336785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CB4955-55EA-435A-BD2E-BCA9548D3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GB" dirty="0"/>
              <a:t>GCNs with Kalman Filtering for Traffic Prediction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319FED2-5BA1-483E-B9DE-D242551A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561042-0DC2-4A04-AA50-F6D44EB20EB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54A8D1C-AE9D-47AF-838D-DD38AA24088E}"/>
              </a:ext>
            </a:extLst>
          </p:cNvPr>
          <p:cNvSpPr txBox="1"/>
          <p:nvPr/>
        </p:nvSpPr>
        <p:spPr bwMode="gray">
          <a:xfrm>
            <a:off x="0" y="6282925"/>
            <a:ext cx="113933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Chen,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Fanglan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et al. "Graph Convolutional Networks with Kalman Filtering for Traffic Prediction." </a:t>
            </a: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Proceedings of the 28th International Conference on Advances in Geographic Information Systems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. 2020.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7EA8BEF-F88A-4E25-8BD1-4D2CD078B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96" y="1227804"/>
            <a:ext cx="6837229" cy="426245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9AC6E65-7163-4E9C-A515-BB24FB0CF558}"/>
              </a:ext>
            </a:extLst>
          </p:cNvPr>
          <p:cNvSpPr txBox="1"/>
          <p:nvPr/>
        </p:nvSpPr>
        <p:spPr bwMode="gray">
          <a:xfrm>
            <a:off x="7058025" y="1998792"/>
            <a:ext cx="4447473" cy="31066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Observation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Empirical Variance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AAB559D-04CA-4DDD-830A-697CBD3F2525}"/>
              </a:ext>
            </a:extLst>
          </p:cNvPr>
          <p:cNvSpPr/>
          <p:nvPr/>
        </p:nvSpPr>
        <p:spPr bwMode="gray">
          <a:xfrm>
            <a:off x="6934200" y="1940243"/>
            <a:ext cx="4819650" cy="266985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C7370E91-5DB9-48D5-97BF-E9BC6655D2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"/>
          <a:stretch/>
        </p:blipFill>
        <p:spPr>
          <a:xfrm>
            <a:off x="6971477" y="2331978"/>
            <a:ext cx="4628694" cy="102082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ED33F43-854F-4AE6-9070-1D8AA1C910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146"/>
          <a:stretch/>
        </p:blipFill>
        <p:spPr>
          <a:xfrm>
            <a:off x="7058025" y="3833138"/>
            <a:ext cx="3495675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91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0D011D-35F9-46C2-8463-C4638208F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GB" dirty="0"/>
              <a:t>Spatial Temporal Graph Neural Network</a:t>
            </a:r>
            <a:endParaRPr lang="en-US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F303CEFB-561B-4F8E-91E4-FDFD342D6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990" y="1346199"/>
            <a:ext cx="6680891" cy="4464051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F3AB20-64C0-47A3-B8F8-7DE53E8C2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561042-0DC2-4A04-AA50-F6D44EB20EB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479CDF3B-ED11-4DE0-ACEB-47130B74736B}"/>
              </a:ext>
            </a:extLst>
          </p:cNvPr>
          <p:cNvSpPr txBox="1">
            <a:spLocks/>
          </p:cNvSpPr>
          <p:nvPr/>
        </p:nvSpPr>
        <p:spPr bwMode="gray">
          <a:xfrm>
            <a:off x="478369" y="1555749"/>
            <a:ext cx="4240344" cy="347684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1294" indent="-241294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79988" indent="-239994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□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33" indent="-239994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59991" indent="-359991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982" indent="-359991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ts val="2800"/>
              </a:lnSpc>
              <a:spcBef>
                <a:spcPts val="533"/>
              </a:spcBef>
              <a:spcAft>
                <a:spcPts val="533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2133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ts val="2800"/>
              </a:lnSpc>
              <a:spcBef>
                <a:spcPts val="533"/>
              </a:spcBef>
              <a:spcAft>
                <a:spcPts val="533"/>
              </a:spcAft>
              <a:buFont typeface="Arial" panose="020B0604020202020204" pitchFamily="34" charset="0"/>
              <a:buNone/>
              <a:defRPr sz="2133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1219170" rtl="0" eaLnBrk="1" latinLnBrk="0" hangingPunct="1">
              <a:lnSpc>
                <a:spcPts val="2800"/>
              </a:lnSpc>
              <a:spcBef>
                <a:spcPts val="533"/>
              </a:spcBef>
              <a:spcAft>
                <a:spcPts val="533"/>
              </a:spcAft>
              <a:buFont typeface="Arial" panose="020B0604020202020204" pitchFamily="34" charset="0"/>
              <a:buNone/>
              <a:defRPr sz="2133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1219170" rtl="0" eaLnBrk="1" fontAlgn="auto" latinLnBrk="0" hangingPunct="1">
              <a:lnSpc>
                <a:spcPts val="26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7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Convolutional layer to capture spatial relations </a:t>
            </a:r>
          </a:p>
          <a:p>
            <a:pPr marL="285750" marR="0" lvl="0" indent="-285750" algn="l" defTabSz="1219170" rtl="0" eaLnBrk="1" fontAlgn="auto" latinLnBrk="0" hangingPunct="1">
              <a:lnSpc>
                <a:spcPts val="26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7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GRU to capture local time </a:t>
            </a:r>
          </a:p>
          <a:p>
            <a:pPr marL="285750" marR="0" lvl="0" indent="-285750" algn="l" defTabSz="1219170" rtl="0" eaLnBrk="1" fontAlgn="auto" latinLnBrk="0" hangingPunct="1">
              <a:lnSpc>
                <a:spcPts val="26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7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Transformer on top to capture long range dependencies</a:t>
            </a:r>
            <a:endParaRPr kumimoji="0" lang="en-GB" sz="187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285750" marR="0" lvl="0" indent="-285750" algn="l" defTabSz="1219170" rtl="0" eaLnBrk="1" fontAlgn="auto" latinLnBrk="0" hangingPunct="1">
              <a:lnSpc>
                <a:spcPts val="26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7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Prediction Layer which gives the Output Signal</a:t>
            </a:r>
          </a:p>
          <a:p>
            <a:pPr marL="0" marR="0" lvl="0" indent="0" algn="l" defTabSz="1219170" rtl="0" eaLnBrk="1" fontAlgn="auto" latinLnBrk="0" hangingPunct="1">
              <a:lnSpc>
                <a:spcPts val="26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87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1219170" rtl="0" eaLnBrk="1" fontAlgn="auto" latinLnBrk="0" hangingPunct="1">
              <a:lnSpc>
                <a:spcPts val="26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7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en-GB" sz="187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Convolution outside of GRU cell</a:t>
            </a:r>
          </a:p>
          <a:p>
            <a:pPr marL="342900" marR="0" lvl="0" indent="-342900" algn="l" defTabSz="1219170" rtl="0" eaLnBrk="1" fontAlgn="auto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1867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B8A8E882-0EB8-4C76-ABEA-22FE1ACF4187}"/>
              </a:ext>
            </a:extLst>
          </p:cNvPr>
          <p:cNvSpPr txBox="1"/>
          <p:nvPr/>
        </p:nvSpPr>
        <p:spPr bwMode="gray">
          <a:xfrm>
            <a:off x="0" y="6282925"/>
            <a:ext cx="113933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Wang,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Xiaoyang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et al. "Traffic Flow Prediction via Spatial Temporal Graph Neural Network." </a:t>
            </a: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Proceedings of The Web Conference 2020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5640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en-US" dirty="0"/>
              <a:t>Graph Spectral Networks</a:t>
            </a:r>
          </a:p>
        </p:txBody>
      </p:sp>
    </p:spTree>
    <p:extLst>
      <p:ext uri="{BB962C8B-B14F-4D97-AF65-F5344CB8AC3E}">
        <p14:creationId xmlns:p14="http://schemas.microsoft.com/office/powerpoint/2010/main" val="977425643"/>
      </p:ext>
    </p:extLst>
  </p:cSld>
  <p:clrMapOvr>
    <a:masterClrMapping/>
  </p:clrMapOvr>
  <p:transition spd="slow">
    <p:wipe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89DB4-69FA-4363-B365-D48F1DA4C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71" y="146810"/>
            <a:ext cx="9720075" cy="514738"/>
          </a:xfrm>
        </p:spPr>
        <p:txBody>
          <a:bodyPr/>
          <a:lstStyle/>
          <a:p>
            <a:r>
              <a:rPr lang="en-US" sz="2400" dirty="0"/>
              <a:t>Laplacian Eigenmaps and Spectral Techniques </a:t>
            </a:r>
            <a:r>
              <a:rPr lang="en-US" sz="1600" dirty="0"/>
              <a:t>[Belkin &amp; Niyogi 2001]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C3DB45-40C9-48B4-BB70-0C6B35C718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107766"/>
                <a:ext cx="11473384" cy="4582345"/>
              </a:xfrm>
            </p:spPr>
            <p:txBody>
              <a:bodyPr/>
              <a:lstStyle/>
              <a:p>
                <a:r>
                  <a:rPr lang="en-US" u="sng" dirty="0"/>
                  <a:t>Goal</a:t>
                </a:r>
                <a:r>
                  <a:rPr lang="en-US" dirty="0"/>
                  <a:t>: represent data sampled in a low dimensional space but that was embedded in a high dimensional space.</a:t>
                </a:r>
              </a:p>
              <a:p>
                <a:r>
                  <a:rPr lang="en-US" u="sng" dirty="0"/>
                  <a:t>Intuition</a:t>
                </a:r>
                <a:r>
                  <a:rPr lang="en-US" dirty="0"/>
                  <a:t>: dimensionality reduction through decomposition that preserves locality properties</a:t>
                </a:r>
              </a:p>
              <a:p>
                <a:r>
                  <a:rPr lang="en-US" dirty="0"/>
                  <a:t>The Laplacian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is symmetric semidefinite positive matrix, i.e.,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b="0" i="0" dirty="0">
                    <a:latin typeface="+mj-lt"/>
                  </a:rPr>
                  <a:t>,where z a column vector or real numbers.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Verdana (body)"/>
                      </a:rPr>
                      <m:t>𝐿</m:t>
                    </m:r>
                    <m:r>
                      <a:rPr lang="en-US" sz="1600" b="0" i="1" dirty="0" smtClean="0">
                        <a:latin typeface="Verdana (body)"/>
                      </a:rPr>
                      <m:t> = </m:t>
                    </m:r>
                    <m:r>
                      <a:rPr lang="en-US" sz="1600" b="0" i="1" dirty="0" smtClean="0">
                        <a:latin typeface="Verdana (body)"/>
                      </a:rPr>
                      <m:t>𝐷</m:t>
                    </m:r>
                    <m:r>
                      <a:rPr lang="en-US" sz="1600" b="0" i="1" dirty="0" smtClean="0">
                        <a:latin typeface="Verdana (body)"/>
                      </a:rPr>
                      <m:t> –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dirty="0" smtClean="0">
                        <a:latin typeface="Verdana (body)"/>
                      </a:rPr>
                      <m:t> </m:t>
                    </m:r>
                  </m:oMath>
                </a14:m>
                <a:r>
                  <a:rPr lang="en-US" sz="1600" b="0" i="0" dirty="0">
                    <a:latin typeface="Verdana (body)"/>
                  </a:rPr>
                  <a:t>, where W is the adjacency matrix</a:t>
                </a:r>
                <a:endParaRPr lang="en-US" sz="1600" b="0" dirty="0">
                  <a:latin typeface="Verdana (body)"/>
                </a:endParaRPr>
              </a:p>
              <a:p>
                <a14:m>
                  <m:oMath xmlns:m="http://schemas.openxmlformats.org/officeDocument/2006/math">
                    <m:r>
                      <a:rPr lang="en-US" sz="1600" i="1" dirty="0" smtClean="0">
                        <a:latin typeface="Verdana (body)"/>
                      </a:rPr>
                      <m:t>𝐷</m:t>
                    </m:r>
                  </m:oMath>
                </a14:m>
                <a:r>
                  <a:rPr lang="en-US" sz="1600" dirty="0">
                    <a:latin typeface="Verdana (body)"/>
                  </a:rPr>
                  <a:t> </a:t>
                </a:r>
                <a:r>
                  <a:rPr lang="en-US" sz="1400" dirty="0">
                    <a:latin typeface="Verdana (body)"/>
                  </a:rPr>
                  <a:t>is the diagonal node degree matrix,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Verdana (body)"/>
                          </a:rPr>
                        </m:ctrlPr>
                      </m:sSubPr>
                      <m:e>
                        <m:r>
                          <a:rPr lang="en-US" sz="1600" i="1">
                            <a:latin typeface="Verdana (body)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latin typeface="Verdana (body)"/>
                          </a:rPr>
                          <m:t>𝑖𝑖</m:t>
                        </m:r>
                      </m:sub>
                    </m:sSub>
                    <m:r>
                      <a:rPr lang="en-US" sz="1600" i="1">
                        <a:latin typeface="Verdana (body)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600" i="1">
                            <a:latin typeface="Verdana (body)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600" i="1">
                            <a:latin typeface="Verdana (body)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600" i="1">
                                <a:latin typeface="Verdana (body)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Verdana (body)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i="1">
                                <a:latin typeface="Verdana (body)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US" sz="1600" dirty="0">
                  <a:latin typeface="Verdana (body)"/>
                </a:endParaRPr>
              </a:p>
              <a:p>
                <a:r>
                  <a:rPr lang="en-US" sz="1600" b="1" dirty="0">
                    <a:latin typeface="Verdana (body)"/>
                  </a:rPr>
                  <a:t>How to decompose the Laplacian?</a:t>
                </a:r>
                <a:endParaRPr lang="en-US" sz="1600" b="1" i="1" dirty="0">
                  <a:latin typeface="Verdana (body)"/>
                </a:endParaRP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Verdana (body)"/>
                      </a:rPr>
                      <m:t>𝐿𝑦</m:t>
                    </m:r>
                    <m:r>
                      <a:rPr lang="en-US" sz="1600" b="0" i="1" smtClean="0">
                        <a:latin typeface="Verdana (body)"/>
                      </a:rPr>
                      <m:t>=</m:t>
                    </m:r>
                    <m:r>
                      <a:rPr lang="en-US" sz="1600" b="0" i="1" smtClean="0">
                        <a:latin typeface="Verdana (body)"/>
                      </a:rPr>
                      <m:t>𝜆</m:t>
                    </m:r>
                    <m:r>
                      <a:rPr lang="en-US" sz="1600" b="0" i="1" smtClean="0">
                        <a:latin typeface="Verdana (body)"/>
                      </a:rPr>
                      <m:t>𝐷𝑦</m:t>
                    </m:r>
                  </m:oMath>
                </a14:m>
                <a:r>
                  <a:rPr lang="en-US" sz="1600" dirty="0">
                    <a:latin typeface="Verdana (body)"/>
                  </a:rPr>
                  <a:t>, </a:t>
                </a:r>
                <a:r>
                  <a:rPr lang="en-US" sz="1400" dirty="0">
                    <a:latin typeface="Verdana (body)"/>
                  </a:rPr>
                  <a:t>where </a:t>
                </a:r>
              </a:p>
              <a:p>
                <a:r>
                  <a:rPr lang="en-US" sz="1400" dirty="0">
                    <a:latin typeface="Verdana (body)"/>
                  </a:rPr>
                  <a:t>y are the eigenvalues, </a:t>
                </a:r>
                <a:endParaRPr lang="en-US" sz="1400" i="1" dirty="0">
                  <a:latin typeface="Verdana (body)"/>
                </a:endParaRPr>
              </a:p>
              <a:p>
                <a14:m>
                  <m:oMath xmlns:m="http://schemas.openxmlformats.org/officeDocument/2006/math">
                    <m:r>
                      <a:rPr lang="en-US" sz="1400" i="1">
                        <a:latin typeface="Verdana (body)"/>
                      </a:rPr>
                      <m:t>𝜆</m:t>
                    </m:r>
                  </m:oMath>
                </a14:m>
                <a:r>
                  <a:rPr lang="en-US" sz="1400" b="0" i="0" dirty="0">
                    <a:latin typeface="Verdana (body)"/>
                  </a:rPr>
                  <a:t> are the </a:t>
                </a:r>
                <a:r>
                  <a:rPr lang="en-US" sz="1400" dirty="0">
                    <a:latin typeface="Verdana (body)"/>
                  </a:rPr>
                  <a:t>eigenvectors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C3DB45-40C9-48B4-BB70-0C6B35C718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107766"/>
                <a:ext cx="11473384" cy="4582345"/>
              </a:xfrm>
              <a:blipFill>
                <a:blip r:embed="rId3"/>
                <a:stretch>
                  <a:fillRect l="-1275" t="-1332" b="-1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C5D8FB9C-5DF4-418B-9305-F7BCFAFFEB0C}"/>
              </a:ext>
            </a:extLst>
          </p:cNvPr>
          <p:cNvSpPr/>
          <p:nvPr/>
        </p:nvSpPr>
        <p:spPr bwMode="gray">
          <a:xfrm>
            <a:off x="6452985" y="3041567"/>
            <a:ext cx="5565345" cy="36393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5D8A8-9C49-46BD-8837-B8F367613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243702-3709-44F9-8C4C-2F1C9C915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563" y="3579923"/>
            <a:ext cx="5326405" cy="28886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4CBE21-A033-40CD-A017-70D0C24FFBC3}"/>
              </a:ext>
            </a:extLst>
          </p:cNvPr>
          <p:cNvSpPr txBox="1"/>
          <p:nvPr/>
        </p:nvSpPr>
        <p:spPr bwMode="gray">
          <a:xfrm>
            <a:off x="6649242" y="3289211"/>
            <a:ext cx="5196726" cy="3018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b="1" dirty="0"/>
              <a:t>Classification using the Laplacian versus PCA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EB598C-2080-401A-B4B9-CAC1A0CEADBE}"/>
              </a:ext>
            </a:extLst>
          </p:cNvPr>
          <p:cNvSpPr txBox="1"/>
          <p:nvPr/>
        </p:nvSpPr>
        <p:spPr bwMode="gray">
          <a:xfrm>
            <a:off x="146246" y="6382543"/>
            <a:ext cx="624016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u="sng" dirty="0"/>
              <a:t>source:</a:t>
            </a:r>
            <a:r>
              <a:rPr lang="en-US" sz="1100" dirty="0"/>
              <a:t> Belkin, M., &amp; Niyogi, P. (2001). Laplacian eigenmaps and spectral techniques for embedding and clustering, </a:t>
            </a:r>
            <a:r>
              <a:rPr lang="en-US" sz="1100" dirty="0" err="1"/>
              <a:t>NeurIPs</a:t>
            </a:r>
            <a:r>
              <a:rPr lang="en-US" sz="1100" dirty="0"/>
              <a:t>, </a:t>
            </a:r>
            <a:r>
              <a:rPr lang="en-US" sz="1100" i="1" dirty="0"/>
              <a:t>14</a:t>
            </a:r>
            <a:r>
              <a:rPr lang="en-US" sz="1100" dirty="0"/>
              <a:t>, 585-591.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F4C4D7-83BC-4E92-A35A-B021F6649B53}"/>
              </a:ext>
            </a:extLst>
          </p:cNvPr>
          <p:cNvSpPr txBox="1"/>
          <p:nvPr/>
        </p:nvSpPr>
        <p:spPr bwMode="gray">
          <a:xfrm>
            <a:off x="345496" y="5885881"/>
            <a:ext cx="5974234" cy="3686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However, this might be too expensive to large L</a:t>
            </a:r>
          </a:p>
        </p:txBody>
      </p:sp>
    </p:spTree>
    <p:extLst>
      <p:ext uri="{BB962C8B-B14F-4D97-AF65-F5344CB8AC3E}">
        <p14:creationId xmlns:p14="http://schemas.microsoft.com/office/powerpoint/2010/main" val="324680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/>
      <p:bldP spid="7" grpId="0"/>
      <p:bldP spid="10" grpId="0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30858-7BEC-4AD6-B956-F12C951A4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Laplacian visualization </a:t>
            </a:r>
            <a:r>
              <a:rPr lang="en-US" sz="1800" dirty="0"/>
              <a:t>[Knyazev 2019]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C0D3D-55E8-4EE9-97DD-4CBE17685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941067-85EC-4DF0-A098-3FC7274F9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805" y="1902941"/>
            <a:ext cx="9198239" cy="41740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243A43-96BA-463B-9C9B-8CD0B3933825}"/>
              </a:ext>
            </a:extLst>
          </p:cNvPr>
          <p:cNvSpPr txBox="1"/>
          <p:nvPr/>
        </p:nvSpPr>
        <p:spPr bwMode="gray">
          <a:xfrm>
            <a:off x="146246" y="6382543"/>
            <a:ext cx="1103376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100" u="sng" dirty="0"/>
              <a:t>source:</a:t>
            </a:r>
            <a:r>
              <a:rPr lang="en-US" sz="1100" dirty="0"/>
              <a:t> </a:t>
            </a:r>
            <a:r>
              <a:rPr lang="en-US" sz="1100" b="1" dirty="0">
                <a:latin typeface="NimbusMonL-Regu"/>
              </a:rPr>
              <a:t>[Knyazev 2019] </a:t>
            </a:r>
            <a:r>
              <a:rPr lang="en-US" sz="1100" dirty="0">
                <a:latin typeface="NimbusMonL-Regu"/>
              </a:rPr>
              <a:t>Boris Knyazev</a:t>
            </a:r>
            <a:r>
              <a:rPr lang="en-US" sz="1100" b="1" dirty="0">
                <a:latin typeface="NimbusMonL-Regu"/>
              </a:rPr>
              <a:t>, Spectral Graph Convolution Explained and Implemented Step By Step</a:t>
            </a:r>
          </a:p>
          <a:p>
            <a:pPr>
              <a:defRPr/>
            </a:pPr>
            <a:r>
              <a:rPr lang="en-US" sz="1100" dirty="0">
                <a:latin typeface="NimbusMonL-Regu"/>
              </a:rPr>
              <a:t> </a:t>
            </a:r>
            <a:r>
              <a:rPr lang="en-US" sz="1100" dirty="0">
                <a:latin typeface="NimbusMonL-Regu"/>
                <a:hlinkClick r:id="rId4"/>
              </a:rPr>
              <a:t>https://towardsdatascience.com/spectral-graph-convolution-explained-and-implemented-step-by-step-2e495b57f801</a:t>
            </a:r>
            <a:r>
              <a:rPr lang="en-US" sz="1100" dirty="0">
                <a:latin typeface="NimbusMonL-Regu"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610187-AE93-48FC-8EE4-0C30E20168A4}"/>
                  </a:ext>
                </a:extLst>
              </p:cNvPr>
              <p:cNvSpPr txBox="1"/>
              <p:nvPr/>
            </p:nvSpPr>
            <p:spPr bwMode="gray">
              <a:xfrm>
                <a:off x="349855" y="963902"/>
                <a:ext cx="11677387" cy="747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The </a:t>
                </a:r>
                <a:r>
                  <a:rPr lang="en-US" b="1" dirty="0"/>
                  <a:t>Graph Laplacian </a:t>
                </a:r>
                <a:r>
                  <a:rPr lang="en-US" i="1" dirty="0"/>
                  <a:t>L</a:t>
                </a:r>
                <a:r>
                  <a:rPr lang="en-US" dirty="0"/>
                  <a:t> is an adjacency matrix </a:t>
                </a:r>
                <a:r>
                  <a:rPr lang="en-US" i="1" dirty="0"/>
                  <a:t>A</a:t>
                </a:r>
                <a:r>
                  <a:rPr lang="en-US" dirty="0"/>
                  <a:t> normalized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The </a:t>
                </a:r>
                <a:r>
                  <a:rPr lang="en-US" b="1" dirty="0"/>
                  <a:t>eigen-decomposition</a:t>
                </a:r>
                <a:r>
                  <a:rPr lang="en-US" i="1" dirty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) is a graph representation with orthogonal components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610187-AE93-48FC-8EE4-0C30E2016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49855" y="963902"/>
                <a:ext cx="11677387" cy="747384"/>
              </a:xfrm>
              <a:prstGeom prst="rect">
                <a:avLst/>
              </a:prstGeom>
              <a:blipFill>
                <a:blip r:embed="rId5"/>
                <a:stretch>
                  <a:fillRect l="-418" b="-11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E75222A-64CF-4CC0-A1C3-3D700D0DE227}"/>
              </a:ext>
            </a:extLst>
          </p:cNvPr>
          <p:cNvSpPr txBox="1"/>
          <p:nvPr/>
        </p:nvSpPr>
        <p:spPr bwMode="gray">
          <a:xfrm>
            <a:off x="259239" y="2241968"/>
            <a:ext cx="2360393" cy="329320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Graph Laplacian shows the directions and how </a:t>
            </a:r>
            <a:r>
              <a:rPr lang="en-US" sz="1600" i="1" dirty="0"/>
              <a:t>smoothly</a:t>
            </a:r>
            <a:r>
              <a:rPr lang="en-US" sz="1600" dirty="0"/>
              <a:t> the “energy” will diffuse over a graph if we put some “potential” in node </a:t>
            </a:r>
            <a:r>
              <a:rPr lang="en-US" sz="1600" i="1" dirty="0" err="1"/>
              <a:t>i</a:t>
            </a:r>
            <a:r>
              <a:rPr lang="en-US" sz="1600" dirty="0"/>
              <a:t>. </a:t>
            </a:r>
          </a:p>
          <a:p>
            <a:endParaRPr lang="en-US" sz="1600" dirty="0"/>
          </a:p>
          <a:p>
            <a:r>
              <a:rPr lang="en-US" sz="1600" dirty="0"/>
              <a:t>A typical use-case of is to solve how a signal (wave) propagates in a dynamic system.</a:t>
            </a:r>
          </a:p>
        </p:txBody>
      </p:sp>
    </p:spTree>
    <p:extLst>
      <p:ext uri="{BB962C8B-B14F-4D97-AF65-F5344CB8AC3E}">
        <p14:creationId xmlns:p14="http://schemas.microsoft.com/office/powerpoint/2010/main" val="334434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D8021-1756-40F6-B6EC-4D53135CB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76293"/>
          </a:xfrm>
        </p:spPr>
        <p:txBody>
          <a:bodyPr/>
          <a:lstStyle/>
          <a:p>
            <a:r>
              <a:rPr lang="en-US" dirty="0"/>
              <a:t>Spectral Networks </a:t>
            </a:r>
            <a:r>
              <a:rPr lang="en-US" sz="2000" dirty="0"/>
              <a:t>[Bruna et al. 2014]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ED593-858D-4542-909D-32CE778AF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952516"/>
            <a:ext cx="11473384" cy="4246291"/>
          </a:xfrm>
        </p:spPr>
        <p:txBody>
          <a:bodyPr/>
          <a:lstStyle/>
          <a:p>
            <a:r>
              <a:rPr lang="en-US" u="sng" dirty="0"/>
              <a:t>Goal</a:t>
            </a:r>
            <a:r>
              <a:rPr lang="en-US" dirty="0"/>
              <a:t>: How to efficiently enable convolution over multi-dimensional spaces</a:t>
            </a:r>
          </a:p>
          <a:p>
            <a:r>
              <a:rPr lang="en-US" u="sng" dirty="0"/>
              <a:t>Intuition</a:t>
            </a:r>
            <a:r>
              <a:rPr lang="en-US" dirty="0"/>
              <a:t>: Obtain an architecture that enables a construction where the number of parameters is independent of the input dimension.</a:t>
            </a:r>
          </a:p>
          <a:p>
            <a:r>
              <a:rPr lang="en-US" dirty="0"/>
              <a:t>1- Spatial Construction</a:t>
            </a:r>
          </a:p>
          <a:p>
            <a:pPr marL="527044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NimbusRomNo9L-Regu"/>
              </a:rPr>
              <a:t>Locality and Multi-Resolution</a:t>
            </a:r>
          </a:p>
          <a:p>
            <a:r>
              <a:rPr lang="en-US" dirty="0"/>
              <a:t>2- Spectral Construction</a:t>
            </a:r>
          </a:p>
          <a:p>
            <a:pPr marL="527044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NimbusRomNo9L-Regu"/>
              </a:rPr>
              <a:t>G</a:t>
            </a:r>
            <a:r>
              <a:rPr lang="en-US" sz="1800" b="0" i="0" u="none" strike="noStrike" baseline="0" dirty="0">
                <a:latin typeface="NimbusRomNo9L-Regu"/>
              </a:rPr>
              <a:t>raph Laplacian operator (harmonic analysis on the graphs)</a:t>
            </a:r>
            <a:endParaRPr lang="en-US" sz="1800" b="0" i="0" u="none" strike="noStrike" baseline="0" dirty="0">
              <a:latin typeface="NimbusRomNo9L-Medi"/>
            </a:endParaRPr>
          </a:p>
          <a:p>
            <a:pPr marL="527044" lvl="1" indent="-285750">
              <a:buFont typeface="Arial" panose="020B0604020202020204" pitchFamily="34" charset="0"/>
              <a:buChar char="•"/>
            </a:pPr>
            <a:r>
              <a:rPr lang="en-US" sz="1800" b="0" i="0" u="sng" strike="noStrike" baseline="0" dirty="0">
                <a:latin typeface="NimbusRomNo9L-Medi"/>
              </a:rPr>
              <a:t>Convolution via the Laplacian Spectrum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i="0" u="none" strike="noStrike" baseline="0" dirty="0">
              <a:latin typeface="NimbusRomNo9L-Medi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B9B9E-0A1F-42A5-9F90-289511C63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230DF8-4A09-4EBB-BD63-63072B171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5386" y="1914486"/>
            <a:ext cx="2137544" cy="17716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CE27FB-273A-44AA-AB49-69CAB07AFED5}"/>
              </a:ext>
            </a:extLst>
          </p:cNvPr>
          <p:cNvSpPr txBox="1"/>
          <p:nvPr/>
        </p:nvSpPr>
        <p:spPr bwMode="gray">
          <a:xfrm>
            <a:off x="162697" y="6486805"/>
            <a:ext cx="105464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sng" dirty="0">
                <a:solidFill>
                  <a:srgbClr val="222222"/>
                </a:solidFill>
                <a:latin typeface="+mj-lt"/>
              </a:rPr>
              <a:t>source: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 Bruna et al. 2014, Spectral Networks and Deep Locally Connected Networks on Graphs, ICLR 2014.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3A1A29-003B-487E-89E3-ABF89CD61D09}"/>
              </a:ext>
            </a:extLst>
          </p:cNvPr>
          <p:cNvSpPr txBox="1"/>
          <p:nvPr/>
        </p:nvSpPr>
        <p:spPr bwMode="gray">
          <a:xfrm>
            <a:off x="8318157" y="2072501"/>
            <a:ext cx="3181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222222"/>
                </a:solidFill>
                <a:latin typeface="+mj-lt"/>
              </a:rPr>
              <a:t>Locality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863889-BB68-449D-959C-C99AD3ECE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61" y="4464584"/>
            <a:ext cx="4972608" cy="10228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7714C8-B0A8-4700-ADD6-38303B97FA91}"/>
                  </a:ext>
                </a:extLst>
              </p:cNvPr>
              <p:cNvSpPr txBox="1"/>
              <p:nvPr/>
            </p:nvSpPr>
            <p:spPr bwMode="gray">
              <a:xfrm>
                <a:off x="391340" y="5491684"/>
                <a:ext cx="5273246" cy="8869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>
                    <a:solidFill>
                      <a:srgbClr val="222222"/>
                    </a:solidFill>
                    <a:latin typeface="+mj-lt"/>
                  </a:rPr>
                  <a:t> are node features,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200" dirty="0">
                    <a:solidFill>
                      <a:srgbClr val="222222"/>
                    </a:solidFill>
                    <a:latin typeface="+mj-lt"/>
                  </a:rPr>
                  <a:t> is a layer in the network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 dirty="0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222222"/>
                    </a:solidFill>
                    <a:latin typeface="+mj-lt"/>
                  </a:rPr>
                  <a:t> is the diagonal matrix weight matrix to be learned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200" dirty="0">
                    <a:solidFill>
                      <a:srgbClr val="222222"/>
                    </a:solidFill>
                    <a:latin typeface="+mj-lt"/>
                  </a:rPr>
                  <a:t> are the eigenvectors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200" dirty="0">
                    <a:solidFill>
                      <a:srgbClr val="222222"/>
                    </a:solidFill>
                    <a:latin typeface="+mj-lt"/>
                  </a:rPr>
                  <a:t> is some non-linearity (sigmoid, tanh, etc.) 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7714C8-B0A8-4700-ADD6-38303B97F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1340" y="5491684"/>
                <a:ext cx="5273246" cy="886909"/>
              </a:xfrm>
              <a:prstGeom prst="rect">
                <a:avLst/>
              </a:prstGeom>
              <a:blipFill>
                <a:blip r:embed="rId5"/>
                <a:stretch>
                  <a:fillRect t="-690" b="-4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85ACE1BA-D9A2-46AE-87F3-5781A2FF10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3069" y="4827496"/>
            <a:ext cx="2743844" cy="4197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2A2E9F-699F-4802-BE95-0F95BC15C2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9787" y="5288368"/>
            <a:ext cx="3476368" cy="2401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3416656-9EA2-4A82-82E5-FDDD07CBCB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6063" y="5537062"/>
            <a:ext cx="3237857" cy="2495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7EB5B99-F2CA-4EED-B778-87DDCF044022}"/>
              </a:ext>
            </a:extLst>
          </p:cNvPr>
          <p:cNvSpPr txBox="1"/>
          <p:nvPr/>
        </p:nvSpPr>
        <p:spPr bwMode="gray">
          <a:xfrm>
            <a:off x="5698322" y="4731526"/>
            <a:ext cx="2387101" cy="7386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However, </a:t>
            </a:r>
            <a:r>
              <a:rPr lang="en-US" sz="1400" i="1" dirty="0" err="1"/>
              <a:t>F</a:t>
            </a:r>
            <a:r>
              <a:rPr lang="en-US" sz="1400" i="1" baseline="-25000" dirty="0" err="1"/>
              <a:t>k</a:t>
            </a:r>
            <a:r>
              <a:rPr lang="en-US" sz="1400" dirty="0"/>
              <a:t> depends on the number of nodes and the graph structure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565C54-0A38-4EB0-B24D-1EC65FA6711A}"/>
                  </a:ext>
                </a:extLst>
              </p:cNvPr>
              <p:cNvSpPr txBox="1"/>
              <p:nvPr/>
            </p:nvSpPr>
            <p:spPr bwMode="gray">
              <a:xfrm>
                <a:off x="8684602" y="4107142"/>
                <a:ext cx="3326737" cy="5784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/>
                  <a:t>Solution</a:t>
                </a:r>
                <a:r>
                  <a:rPr lang="en-US" sz="1400" dirty="0"/>
                  <a:t>: approximate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 baseline="-25000" dirty="0" err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400" dirty="0"/>
                  <a:t> using k functions instead of N</a:t>
                </a:r>
                <a:endParaRPr lang="en-US" sz="1400" baseline="-250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565C54-0A38-4EB0-B24D-1EC65FA67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684602" y="4107142"/>
                <a:ext cx="3326737" cy="578428"/>
              </a:xfrm>
              <a:prstGeom prst="rect">
                <a:avLst/>
              </a:prstGeom>
              <a:blipFill>
                <a:blip r:embed="rId9"/>
                <a:stretch>
                  <a:fillRect l="-550" r="-917" b="-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3213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39FA68E-AC0E-468E-8169-D8DF09A38697}"/>
              </a:ext>
            </a:extLst>
          </p:cNvPr>
          <p:cNvSpPr/>
          <p:nvPr/>
        </p:nvSpPr>
        <p:spPr bwMode="gray">
          <a:xfrm>
            <a:off x="9234616" y="2478489"/>
            <a:ext cx="2957384" cy="3622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3DF7A6-50D3-4813-BA9E-ADA3B5730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925172"/>
          </a:xfrm>
        </p:spPr>
        <p:txBody>
          <a:bodyPr/>
          <a:lstStyle/>
          <a:p>
            <a:r>
              <a:rPr lang="en-US" sz="2400" dirty="0"/>
              <a:t>Spectral Graph Convolutions </a:t>
            </a:r>
            <a:r>
              <a:rPr lang="en-US" sz="1600" dirty="0"/>
              <a:t>[</a:t>
            </a:r>
            <a:r>
              <a:rPr lang="en-US" sz="1600" dirty="0" err="1"/>
              <a:t>Kipf</a:t>
            </a:r>
            <a:r>
              <a:rPr lang="en-US" sz="1600" dirty="0"/>
              <a:t> &amp; Welling 2017]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073667"/>
                <a:ext cx="11473384" cy="1206997"/>
              </a:xfrm>
            </p:spPr>
            <p:txBody>
              <a:bodyPr/>
              <a:lstStyle/>
              <a:p>
                <a:r>
                  <a:rPr lang="en-US" sz="2400" b="0" dirty="0"/>
                  <a:t>Spectral Graph Convolution as the multiplication of a signal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b="0" dirty="0"/>
                  <a:t> by a filter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sz="2400" b="0" dirty="0"/>
              </a:p>
              <a:p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latin typeface="+mj-lt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073667"/>
                <a:ext cx="11473384" cy="1206997"/>
              </a:xfrm>
              <a:blipFill>
                <a:blip r:embed="rId2"/>
                <a:stretch>
                  <a:fillRect l="-1593" t="-10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C6943-6749-4678-A530-CB739330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C2404-D223-438C-9D9D-637D8C426A62}"/>
              </a:ext>
            </a:extLst>
          </p:cNvPr>
          <p:cNvSpPr txBox="1"/>
          <p:nvPr/>
        </p:nvSpPr>
        <p:spPr bwMode="gray">
          <a:xfrm>
            <a:off x="59054" y="6539148"/>
            <a:ext cx="112337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sng" dirty="0">
                <a:solidFill>
                  <a:srgbClr val="222222"/>
                </a:solidFill>
                <a:latin typeface="Arial" panose="020B0604020202020204" pitchFamily="34" charset="0"/>
              </a:rPr>
              <a:t>s</a:t>
            </a:r>
            <a:r>
              <a:rPr lang="en-US" sz="1200" b="0" i="0" u="sng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ource: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Kipf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T. N. &amp; Welling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M.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(2017) "Semi-supervised classification with graph convolutional networks." ICRL</a:t>
            </a:r>
            <a:endParaRPr lang="en-US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EA2BE-26D7-440D-9ED5-CBF59BD8170E}"/>
                  </a:ext>
                </a:extLst>
              </p:cNvPr>
              <p:cNvSpPr txBox="1"/>
              <p:nvPr/>
            </p:nvSpPr>
            <p:spPr bwMode="gray">
              <a:xfrm>
                <a:off x="278312" y="1940169"/>
                <a:ext cx="9169401" cy="4068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sz="1600" b="0" u="none" strike="noStrike" baseline="0" dirty="0">
                    <a:latin typeface="+mj-lt"/>
                  </a:rPr>
                  <a:t>, where: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600" b="0" i="1" u="none" strike="noStrike" baseline="0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600" b="0" i="0" u="none" strike="noStrike" baseline="0" dirty="0">
                    <a:latin typeface="+mj-lt"/>
                  </a:rPr>
                  <a:t> is the matrix of eigenvectors of the normalized graph Laplacian </a:t>
                </a:r>
                <a14:m>
                  <m:oMath xmlns:m="http://schemas.openxmlformats.org/officeDocument/2006/math">
                    <m:r>
                      <a:rPr lang="en-US" sz="1600" b="0" i="1" u="none" strike="noStrike" baseline="0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1600" b="0" i="0" u="none" strike="noStrike" baseline="0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600" b="0" i="1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u="none" strike="noStrike" baseline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u="none" strike="noStrike" baseline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000" b="0" i="1" u="none" strike="noStrike" baseline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u="none" strike="noStrike" baseline="0" dirty="0">
                    <a:latin typeface="+mj-lt"/>
                  </a:rPr>
                  <a:t>is a function of the eigenvalues</a:t>
                </a:r>
                <a:r>
                  <a:rPr lang="en-US" sz="1600" b="0" i="0" u="none" strike="noStrike" dirty="0">
                    <a:latin typeface="+mj-lt"/>
                  </a:rPr>
                  <a:t> of the Laplacian,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b="0" i="0" u="none" strike="noStrike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600" u="sng" dirty="0">
                    <a:latin typeface="+mj-lt"/>
                  </a:rPr>
                  <a:t>However, computing this does not scale</a:t>
                </a:r>
                <a:r>
                  <a:rPr lang="en-US" sz="1600" dirty="0">
                    <a:latin typeface="+mj-lt"/>
                  </a:rPr>
                  <a:t>: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j-lt"/>
                  </a:rPr>
                  <a:t>Multiplication of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+mj-lt"/>
                  </a:rPr>
                  <a:t> and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j-lt"/>
                  </a:rPr>
                  <a:t>Eigen-decomposition of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600" dirty="0">
                    <a:latin typeface="+mj-lt"/>
                  </a:rPr>
                  <a:t> is too expensive for large graphs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+mj-lt"/>
                  </a:rPr>
                  <a:t>Solution is to approximate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+mj-lt"/>
                  </a:rPr>
                  <a:t> with the Chebyshev polynomials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+mj-lt"/>
                  </a:rPr>
                  <a:t>Chebyshev series is related to a Fourier cosine series (period 2L)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+mj-lt"/>
                  </a:rPr>
                  <a:t>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EA2BE-26D7-440D-9ED5-CBF59BD81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78312" y="1940169"/>
                <a:ext cx="9169401" cy="4068999"/>
              </a:xfrm>
              <a:prstGeom prst="rect">
                <a:avLst/>
              </a:prstGeom>
              <a:blipFill>
                <a:blip r:embed="rId3"/>
                <a:stretch>
                  <a:fillRect l="-3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FCC4BD4-23F9-4EC0-B3EE-B6F94A8AF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5781" y="2650296"/>
            <a:ext cx="2531831" cy="8094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BCCE26-D954-4749-A124-22D457DDE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9705" y="3558059"/>
            <a:ext cx="2303983" cy="5745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86CBB5-A232-4356-AEBB-0513DFE5B4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4902" y="4191651"/>
            <a:ext cx="2033588" cy="17192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671FEB-2286-491C-973F-07A963C0B346}"/>
              </a:ext>
            </a:extLst>
          </p:cNvPr>
          <p:cNvSpPr txBox="1"/>
          <p:nvPr/>
        </p:nvSpPr>
        <p:spPr bwMode="gray">
          <a:xfrm>
            <a:off x="11402950" y="5881957"/>
            <a:ext cx="920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Wikipedia</a:t>
            </a:r>
            <a:endParaRPr lang="en-US" sz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426FB94-52B0-4154-A91A-AA00916CB2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9009" y="5539161"/>
            <a:ext cx="2745814" cy="6740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AB836F3-236F-49B6-BC27-DEBD97AE4D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1250" y="5584565"/>
            <a:ext cx="2799392" cy="52661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B1CB83F-FDD3-439E-836F-DB7B8C3E0B4A}"/>
              </a:ext>
            </a:extLst>
          </p:cNvPr>
          <p:cNvSpPr/>
          <p:nvPr/>
        </p:nvSpPr>
        <p:spPr bwMode="gray">
          <a:xfrm>
            <a:off x="3048000" y="6009168"/>
            <a:ext cx="1565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3CFFA1C1-B467-4319-803D-21B1A4AE5630}"/>
              </a:ext>
            </a:extLst>
          </p:cNvPr>
          <p:cNvCxnSpPr>
            <a:cxnSpLocks/>
            <a:stCxn id="20" idx="0"/>
            <a:endCxn id="23" idx="2"/>
          </p:cNvCxnSpPr>
          <p:nvPr/>
        </p:nvCxnSpPr>
        <p:spPr bwMode="gray">
          <a:xfrm rot="5400000" flipH="1" flipV="1">
            <a:off x="4063144" y="5072284"/>
            <a:ext cx="12700" cy="1873769"/>
          </a:xfrm>
          <a:prstGeom prst="bentConnector5">
            <a:avLst>
              <a:gd name="adj1" fmla="val -1800000"/>
              <a:gd name="adj2" fmla="val 50000"/>
              <a:gd name="adj3" fmla="val -1797315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DC7C60-46E1-4BFB-8117-257F2E68FEBA}"/>
              </a:ext>
            </a:extLst>
          </p:cNvPr>
          <p:cNvSpPr/>
          <p:nvPr/>
        </p:nvSpPr>
        <p:spPr bwMode="gray">
          <a:xfrm>
            <a:off x="4921769" y="5963449"/>
            <a:ext cx="1565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93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DEC6-7A08-48B0-914E-B457AE2BD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28" y="144001"/>
            <a:ext cx="10263772" cy="677558"/>
          </a:xfrm>
        </p:spPr>
        <p:txBody>
          <a:bodyPr/>
          <a:lstStyle/>
          <a:p>
            <a:r>
              <a:rPr lang="en-US" sz="2400" b="0" i="0" u="none" strike="noStrike" baseline="0" dirty="0">
                <a:latin typeface="NimbusRomNo9L-Medi"/>
              </a:rPr>
              <a:t>Spectral Temporal Graph Neural Network for Multivariate Time-series Forecasting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5695A-1897-4FB5-910F-077FB8880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961954"/>
            <a:ext cx="11473384" cy="320601"/>
          </a:xfrm>
        </p:spPr>
        <p:txBody>
          <a:bodyPr/>
          <a:lstStyle/>
          <a:p>
            <a:pPr algn="l"/>
            <a:r>
              <a:rPr lang="en-US" sz="1800" b="0" i="0" u="sng" strike="noStrike" baseline="0" dirty="0">
                <a:latin typeface="NimbusRomNo9L-Regu"/>
              </a:rPr>
              <a:t>Goal</a:t>
            </a:r>
            <a:r>
              <a:rPr lang="en-US" sz="1800" b="0" i="0" u="none" strike="noStrike" baseline="0" dirty="0">
                <a:latin typeface="NimbusRomNo9L-Regu"/>
              </a:rPr>
              <a:t>: model the </a:t>
            </a:r>
            <a:r>
              <a:rPr lang="en-US" sz="1800" b="0" i="0" u="sng" strike="noStrike" baseline="0" dirty="0">
                <a:latin typeface="NimbusRomNo9L-Regu"/>
              </a:rPr>
              <a:t>intra-series</a:t>
            </a:r>
            <a:r>
              <a:rPr lang="en-US" sz="1800" b="0" i="0" u="none" strike="noStrike" baseline="0" dirty="0">
                <a:latin typeface="NimbusRomNo9L-Regu"/>
              </a:rPr>
              <a:t> temporal patterns and </a:t>
            </a:r>
            <a:r>
              <a:rPr lang="en-US" sz="1800" b="0" i="0" u="sng" strike="noStrike" baseline="0" dirty="0">
                <a:latin typeface="NimbusRomNo9L-Regu"/>
              </a:rPr>
              <a:t>inter-series</a:t>
            </a:r>
            <a:r>
              <a:rPr lang="en-US" sz="1800" b="0" i="0" u="none" strike="noStrike" baseline="0" dirty="0">
                <a:latin typeface="NimbusRomNo9L-Regu"/>
              </a:rPr>
              <a:t> correlations jointly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5070E-61BC-403A-A7FD-D8C30335F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DB1768-DEC7-46DB-A5D7-D4A584B5E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170" y="1518880"/>
            <a:ext cx="6150811" cy="14769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7067E7-AD4C-4EE8-A8A7-B29D9A0F7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6806" y="3376194"/>
            <a:ext cx="6569943" cy="20952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D3C568-DF89-4771-A61A-D3F678A7E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3143" y="3055940"/>
            <a:ext cx="695325" cy="4762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2156FF-54A4-4080-9E70-BEA5E2CEC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605" y="5852723"/>
            <a:ext cx="4919695" cy="6343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ADA5F1D-035E-4E0C-B0AD-A9F5FA17057F}"/>
              </a:ext>
            </a:extLst>
          </p:cNvPr>
          <p:cNvSpPr txBox="1"/>
          <p:nvPr/>
        </p:nvSpPr>
        <p:spPr bwMode="gray">
          <a:xfrm>
            <a:off x="2184839" y="5402248"/>
            <a:ext cx="2292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NimbusRomNo9L-Medi"/>
              </a:rPr>
              <a:t>Loss Function</a:t>
            </a:r>
            <a:endParaRPr lang="en-US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C713D5-A777-46CE-A0EC-5EBD7C4646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398" y="4731464"/>
            <a:ext cx="4431201" cy="6944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9987476-FE22-4C78-B4CD-42D1A8DC9FF4}"/>
              </a:ext>
            </a:extLst>
          </p:cNvPr>
          <p:cNvSpPr txBox="1"/>
          <p:nvPr/>
        </p:nvSpPr>
        <p:spPr bwMode="gray">
          <a:xfrm>
            <a:off x="1682176" y="4465655"/>
            <a:ext cx="2793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NimbusRomNo9L-Medi"/>
              </a:rPr>
              <a:t>Latent Correlation Layer</a:t>
            </a:r>
            <a:endParaRPr lang="en-US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F48D6EA-B6D9-4D9E-904D-CDC6D3B1D9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019" y="1892081"/>
            <a:ext cx="4314825" cy="952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1CAAC7-6848-4CF1-A39B-52A49740F546}"/>
              </a:ext>
            </a:extLst>
          </p:cNvPr>
          <p:cNvSpPr txBox="1"/>
          <p:nvPr/>
        </p:nvSpPr>
        <p:spPr bwMode="gray">
          <a:xfrm>
            <a:off x="1385890" y="1395862"/>
            <a:ext cx="34589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u="none" strike="noStrike" baseline="0" dirty="0">
                <a:latin typeface="NimbusRomNo9L-Regu"/>
              </a:rPr>
              <a:t>Graph Fourier Transform (GFT) </a:t>
            </a:r>
            <a:r>
              <a:rPr lang="en-US" sz="1800" i="0" u="none" strike="noStrike" baseline="0" dirty="0">
                <a:latin typeface="NimbusRomNo9L-Regu"/>
              </a:rPr>
              <a:t>(inter-series relationships)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2A6F20-5101-479E-97C4-CF7C6351150B}"/>
              </a:ext>
            </a:extLst>
          </p:cNvPr>
          <p:cNvSpPr txBox="1"/>
          <p:nvPr/>
        </p:nvSpPr>
        <p:spPr bwMode="gray">
          <a:xfrm>
            <a:off x="1273776" y="2783339"/>
            <a:ext cx="33746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u="none" strike="noStrike" baseline="0" dirty="0">
                <a:latin typeface="NimbusRomNo9L-Regu"/>
              </a:rPr>
              <a:t>Discrete Fourier Transform (DFT)</a:t>
            </a:r>
          </a:p>
          <a:p>
            <a:pPr algn="ctr"/>
            <a:r>
              <a:rPr lang="en-US" dirty="0">
                <a:latin typeface="NimbusRomNo9L-Regu"/>
              </a:rPr>
              <a:t>(intra-series correlations)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0DC9A6-B4D3-4B8F-A846-78D94C0B7D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3457" y="3492118"/>
            <a:ext cx="3781425" cy="381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0F83BA-043D-44A3-9A94-73461668EE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2549" y="3873118"/>
            <a:ext cx="3829050" cy="3619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4EFDD1-6C7C-4C5F-9CB4-D924705CDAFA}"/>
              </a:ext>
            </a:extLst>
          </p:cNvPr>
          <p:cNvSpPr txBox="1"/>
          <p:nvPr/>
        </p:nvSpPr>
        <p:spPr bwMode="gray">
          <a:xfrm>
            <a:off x="18446" y="6546233"/>
            <a:ext cx="111615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u="sng" dirty="0"/>
              <a:t>source:</a:t>
            </a:r>
            <a:r>
              <a:rPr lang="en-US" sz="1100" dirty="0"/>
              <a:t> Cao, </a:t>
            </a:r>
            <a:r>
              <a:rPr lang="en-US" sz="1100" dirty="0" err="1"/>
              <a:t>Defu</a:t>
            </a:r>
            <a:r>
              <a:rPr lang="en-US" sz="1100" dirty="0"/>
              <a:t>, et al. "Spectral Temporal Graph Neural Network for Multivariate Time-series Forecasting." </a:t>
            </a:r>
            <a:r>
              <a:rPr lang="en-US" sz="1100" dirty="0" err="1"/>
              <a:t>NeurIPS</a:t>
            </a:r>
            <a:r>
              <a:rPr lang="en-US" sz="1100" dirty="0"/>
              <a:t>, 33 (2020).</a:t>
            </a:r>
          </a:p>
        </p:txBody>
      </p:sp>
    </p:spTree>
    <p:extLst>
      <p:ext uri="{BB962C8B-B14F-4D97-AF65-F5344CB8AC3E}">
        <p14:creationId xmlns:p14="http://schemas.microsoft.com/office/powerpoint/2010/main" val="5958031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pt-BR" dirty="0"/>
              <a:t>H</a:t>
            </a:r>
            <a:r>
              <a:rPr lang="en-US" dirty="0" err="1"/>
              <a:t>ybrid</a:t>
            </a:r>
            <a:r>
              <a:rPr lang="en-US" dirty="0"/>
              <a:t> Architectures</a:t>
            </a:r>
          </a:p>
        </p:txBody>
      </p:sp>
    </p:spTree>
    <p:extLst>
      <p:ext uri="{BB962C8B-B14F-4D97-AF65-F5344CB8AC3E}">
        <p14:creationId xmlns:p14="http://schemas.microsoft.com/office/powerpoint/2010/main" val="1704244120"/>
      </p:ext>
    </p:extLst>
  </p:cSld>
  <p:clrMapOvr>
    <a:masterClrMapping/>
  </p:clrMapOvr>
  <p:transition spd="slow">
    <p:wipe dir="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88AC0BA-E82E-4575-8486-CFFB306CD4DB}"/>
              </a:ext>
            </a:extLst>
          </p:cNvPr>
          <p:cNvSpPr/>
          <p:nvPr/>
        </p:nvSpPr>
        <p:spPr bwMode="gray">
          <a:xfrm>
            <a:off x="106190" y="3742404"/>
            <a:ext cx="11912140" cy="15293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A292F6-E437-437F-8009-04441B536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32" y="144001"/>
            <a:ext cx="10346725" cy="514738"/>
          </a:xfrm>
        </p:spPr>
        <p:txBody>
          <a:bodyPr/>
          <a:lstStyle/>
          <a:p>
            <a:r>
              <a:rPr lang="en-US" sz="2200" dirty="0" err="1"/>
              <a:t>EvolveGraph</a:t>
            </a:r>
            <a:r>
              <a:rPr lang="en-US" sz="2200" dirty="0"/>
              <a:t>: </a:t>
            </a:r>
            <a:r>
              <a:rPr lang="en-US" sz="2400" dirty="0">
                <a:effectLst/>
                <a:latin typeface="Calibri" panose="020F0502020204030204" pitchFamily="34" charset="0"/>
              </a:rPr>
              <a:t>Multi-agent trajectory prediction w/ dynamic relational reasoning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BF306-8F34-47F6-989C-F9D92AE2A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12" y="942772"/>
            <a:ext cx="11473384" cy="758156"/>
          </a:xfrm>
        </p:spPr>
        <p:txBody>
          <a:bodyPr/>
          <a:lstStyle/>
          <a:p>
            <a:r>
              <a:rPr lang="en-US" u="sng" dirty="0"/>
              <a:t>Goal</a:t>
            </a:r>
            <a:r>
              <a:rPr lang="en-US" dirty="0"/>
              <a:t>: Predict trajectories of multiple interacting agents</a:t>
            </a:r>
          </a:p>
          <a:p>
            <a:r>
              <a:rPr lang="en-US" u="sng" dirty="0"/>
              <a:t>Approach</a:t>
            </a:r>
            <a:r>
              <a:rPr lang="en-US" dirty="0"/>
              <a:t>: Capture and dynamically update a latent graph of agents’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0876BC-89EE-46CC-8871-B26B8BDFD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48FCC0-E2AF-419B-AA7C-20D5924B2158}"/>
              </a:ext>
            </a:extLst>
          </p:cNvPr>
          <p:cNvSpPr txBox="1"/>
          <p:nvPr/>
        </p:nvSpPr>
        <p:spPr bwMode="gray">
          <a:xfrm>
            <a:off x="0" y="6514915"/>
            <a:ext cx="113933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Calibri" panose="020F0502020204030204" pitchFamily="34" charset="0"/>
              </a:rPr>
              <a:t>Li, 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Jiachen</a:t>
            </a:r>
            <a:r>
              <a:rPr lang="en-US" sz="1400" dirty="0">
                <a:effectLst/>
                <a:latin typeface="Calibri" panose="020F0502020204030204" pitchFamily="34" charset="0"/>
              </a:rPr>
              <a:t>, et al. (2020) "</a:t>
            </a:r>
            <a:r>
              <a:rPr lang="en-US" sz="1400" b="1" dirty="0" err="1">
                <a:effectLst/>
                <a:latin typeface="Calibri" panose="020F0502020204030204" pitchFamily="34" charset="0"/>
              </a:rPr>
              <a:t>Evolvegraph</a:t>
            </a:r>
            <a:r>
              <a:rPr lang="en-US" sz="1400" dirty="0">
                <a:effectLst/>
                <a:latin typeface="Calibri" panose="020F0502020204030204" pitchFamily="34" charset="0"/>
              </a:rPr>
              <a:t>: Multi-agent trajectory prediction with dynamic relational reasoning</a:t>
            </a:r>
            <a:r>
              <a:rPr lang="en-US" sz="1400" dirty="0">
                <a:latin typeface="Calibri" panose="020F0502020204030204" pitchFamily="34" charset="0"/>
              </a:rPr>
              <a:t>,</a:t>
            </a:r>
            <a:r>
              <a:rPr lang="en-US" sz="1400" dirty="0">
                <a:effectLst/>
                <a:latin typeface="Calibri" panose="020F0502020204030204" pitchFamily="34" charset="0"/>
              </a:rPr>
              <a:t>" 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NeurIPS</a:t>
            </a:r>
            <a:r>
              <a:rPr lang="en-US" sz="1400" dirty="0">
                <a:effectLst/>
                <a:latin typeface="Calibri" panose="020F0502020204030204" pitchFamily="34" charset="0"/>
              </a:rPr>
              <a:t>.</a:t>
            </a: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0AD94D-B840-4FEC-ADA8-BD970F457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90" y="1851459"/>
            <a:ext cx="6846545" cy="19335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773B7A-8ECF-43C0-89BA-F6B230582383}"/>
              </a:ext>
            </a:extLst>
          </p:cNvPr>
          <p:cNvSpPr txBox="1"/>
          <p:nvPr/>
        </p:nvSpPr>
        <p:spPr bwMode="gray">
          <a:xfrm>
            <a:off x="8801741" y="4322426"/>
            <a:ext cx="2302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i="0" u="none" strike="noStrike" baseline="0" dirty="0">
                <a:latin typeface="NimbusRomNo9L-Regu"/>
              </a:rPr>
              <a:t>Loss Functions</a:t>
            </a:r>
            <a:endParaRPr lang="en-US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B88376-2072-4408-BF27-70CB37210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02768"/>
            <a:ext cx="10168976" cy="8474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0703B0-78DA-41DE-9561-95F6CE129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612" y="3865173"/>
            <a:ext cx="7078717" cy="13191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D9A97E-BCFC-4382-8543-F537A3545B64}"/>
              </a:ext>
            </a:extLst>
          </p:cNvPr>
          <p:cNvSpPr txBox="1"/>
          <p:nvPr/>
        </p:nvSpPr>
        <p:spPr bwMode="gray">
          <a:xfrm>
            <a:off x="10305536" y="5376122"/>
            <a:ext cx="18864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i="0" u="none" strike="noStrike" baseline="0" dirty="0">
                <a:latin typeface="NimbusRomNo9L-Regu"/>
              </a:rPr>
              <a:t>latent interaction graph is inferred at each time step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4111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B6E955B-A4CD-456E-8D9C-AABAFDACD721}"/>
              </a:ext>
            </a:extLst>
          </p:cNvPr>
          <p:cNvSpPr/>
          <p:nvPr/>
        </p:nvSpPr>
        <p:spPr bwMode="gray">
          <a:xfrm>
            <a:off x="17287" y="2646848"/>
            <a:ext cx="12192000" cy="2766494"/>
          </a:xfrm>
          <a:prstGeom prst="rect">
            <a:avLst/>
          </a:prstGeom>
          <a:solidFill>
            <a:srgbClr val="B1063A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B387A-9B0D-46E0-8B44-4DB9E61D2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US" dirty="0"/>
              <a:t>Quick recap – Where are we now?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E8E0B-DE42-418B-8913-D8A19537F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32401A-49B6-4950-A4BC-A253D9A84CD8}"/>
              </a:ext>
            </a:extLst>
          </p:cNvPr>
          <p:cNvSpPr txBox="1"/>
          <p:nvPr/>
        </p:nvSpPr>
        <p:spPr bwMode="gray">
          <a:xfrm>
            <a:off x="306841" y="870148"/>
            <a:ext cx="5564274" cy="6684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i="0" dirty="0">
                <a:solidFill>
                  <a:srgbClr val="222222"/>
                </a:solidFill>
                <a:effectLst/>
                <a:latin typeface="+mj-lt"/>
              </a:rPr>
              <a:t>Graph Metr</a:t>
            </a:r>
            <a:r>
              <a:rPr lang="en-US" dirty="0">
                <a:solidFill>
                  <a:srgbClr val="222222"/>
                </a:solidFill>
                <a:latin typeface="+mj-lt"/>
              </a:rPr>
              <a:t>ics and Random Models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Graph Classification - Clustering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Graph Sampling - </a:t>
            </a:r>
            <a:r>
              <a:rPr lang="en-US" i="0" dirty="0">
                <a:solidFill>
                  <a:srgbClr val="222222"/>
                </a:solidFill>
                <a:effectLst/>
                <a:latin typeface="+mj-lt"/>
              </a:rPr>
              <a:t>Random Walks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Graph Embeddings - Message Passing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PageRank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Graph Structure Learning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Graph Convolutional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Graph Attention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222222"/>
                </a:solidFill>
                <a:latin typeface="+mj-lt"/>
              </a:rPr>
              <a:t>Graph Evolution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 Temporal Graph Networks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Graph Generative Models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Network Effects, Cascading and Contagion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Outbreak Detection in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Influence Maximization in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>
              <a:solidFill>
                <a:srgbClr val="222222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222222"/>
              </a:solidFill>
              <a:latin typeface="+mj-lt"/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84AFEFE2-C6EC-4D70-B6A9-EA6049991254}"/>
              </a:ext>
            </a:extLst>
          </p:cNvPr>
          <p:cNvSpPr/>
          <p:nvPr/>
        </p:nvSpPr>
        <p:spPr bwMode="gray">
          <a:xfrm>
            <a:off x="5355771" y="1114697"/>
            <a:ext cx="391886" cy="1497874"/>
          </a:xfrm>
          <a:prstGeom prst="rightBrace">
            <a:avLst/>
          </a:prstGeom>
          <a:ln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92A4B4BE-8E12-4FB8-A865-9329AB6639E8}"/>
              </a:ext>
            </a:extLst>
          </p:cNvPr>
          <p:cNvSpPr/>
          <p:nvPr/>
        </p:nvSpPr>
        <p:spPr bwMode="gray">
          <a:xfrm>
            <a:off x="4511040" y="2794836"/>
            <a:ext cx="383177" cy="2212593"/>
          </a:xfrm>
          <a:prstGeom prst="rightBrace">
            <a:avLst/>
          </a:prstGeom>
          <a:ln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3D2C95-6798-4E3A-A190-0D6228A1A053}"/>
              </a:ext>
            </a:extLst>
          </p:cNvPr>
          <p:cNvSpPr txBox="1"/>
          <p:nvPr/>
        </p:nvSpPr>
        <p:spPr bwMode="gray">
          <a:xfrm>
            <a:off x="5974080" y="1695330"/>
            <a:ext cx="3213463" cy="3618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Description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A1C55D-B08A-427E-83A5-373028255984}"/>
              </a:ext>
            </a:extLst>
          </p:cNvPr>
          <p:cNvSpPr txBox="1"/>
          <p:nvPr/>
        </p:nvSpPr>
        <p:spPr bwMode="gray">
          <a:xfrm>
            <a:off x="5131663" y="3766074"/>
            <a:ext cx="2272937" cy="3228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Prediction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D9302E-E209-43A5-9FA6-79140C433C07}"/>
              </a:ext>
            </a:extLst>
          </p:cNvPr>
          <p:cNvSpPr txBox="1"/>
          <p:nvPr/>
        </p:nvSpPr>
        <p:spPr bwMode="gray">
          <a:xfrm>
            <a:off x="8694470" y="1358752"/>
            <a:ext cx="3144050" cy="14268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Understand a phenomenon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Extract features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Stablish baselines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Preprocessing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F06FA7-B0AC-4082-9584-8B9A849C7A2B}"/>
              </a:ext>
            </a:extLst>
          </p:cNvPr>
          <p:cNvSpPr txBox="1"/>
          <p:nvPr/>
        </p:nvSpPr>
        <p:spPr bwMode="gray">
          <a:xfrm>
            <a:off x="8546186" y="973043"/>
            <a:ext cx="2727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/>
              <a:t>Design concerns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C5DA3B-6DB3-4A2D-A4BB-E8DC068A07AA}"/>
              </a:ext>
            </a:extLst>
          </p:cNvPr>
          <p:cNvSpPr txBox="1"/>
          <p:nvPr/>
        </p:nvSpPr>
        <p:spPr bwMode="gray">
          <a:xfrm>
            <a:off x="8637958" y="3276912"/>
            <a:ext cx="3395485" cy="13573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Predict an outcome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ML architecture and pipeline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Training models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Evaluation models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AFA719-9994-4AC1-A848-FAC8760F553C}"/>
              </a:ext>
            </a:extLst>
          </p:cNvPr>
          <p:cNvSpPr txBox="1"/>
          <p:nvPr/>
        </p:nvSpPr>
        <p:spPr bwMode="gray">
          <a:xfrm>
            <a:off x="8637958" y="5515398"/>
            <a:ext cx="2818500" cy="11301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Effects of interventions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Risks of confounding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Causal structure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8B3916D4-BD64-4630-9A40-FF2A370826CF}"/>
              </a:ext>
            </a:extLst>
          </p:cNvPr>
          <p:cNvSpPr/>
          <p:nvPr/>
        </p:nvSpPr>
        <p:spPr bwMode="gray">
          <a:xfrm>
            <a:off x="5690321" y="5577784"/>
            <a:ext cx="334828" cy="1158803"/>
          </a:xfrm>
          <a:prstGeom prst="rightBrace">
            <a:avLst/>
          </a:prstGeom>
          <a:ln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4519DA-6535-4465-8725-A5FDE9C3DD3A}"/>
              </a:ext>
            </a:extLst>
          </p:cNvPr>
          <p:cNvSpPr txBox="1"/>
          <p:nvPr/>
        </p:nvSpPr>
        <p:spPr bwMode="gray">
          <a:xfrm>
            <a:off x="6113287" y="5959067"/>
            <a:ext cx="2412273" cy="3228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Intervention models</a:t>
            </a:r>
          </a:p>
        </p:txBody>
      </p:sp>
    </p:spTree>
    <p:extLst>
      <p:ext uri="{BB962C8B-B14F-4D97-AF65-F5344CB8AC3E}">
        <p14:creationId xmlns:p14="http://schemas.microsoft.com/office/powerpoint/2010/main" val="26249268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D7EC-A589-452E-8839-90DB38B1F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Suggested Readings on Temporal Graph Nets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F00CE-1E9A-426E-888E-9F4FE5A67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263970"/>
          </a:xfrm>
        </p:spPr>
        <p:txBody>
          <a:bodyPr/>
          <a:lstStyle/>
          <a:p>
            <a:pPr marL="342900" indent="-342900" algn="l">
              <a:lnSpc>
                <a:spcPct val="100000"/>
              </a:lnSpc>
              <a:buFont typeface="+mj-lt"/>
              <a:buAutoNum type="arabicPeriod"/>
            </a:pPr>
            <a:r>
              <a:rPr lang="en-US" sz="1200" b="0" i="0" u="none" strike="noStrike" baseline="0" dirty="0" err="1">
                <a:latin typeface="+mj-lt"/>
              </a:rPr>
              <a:t>Kazemi</a:t>
            </a:r>
            <a:r>
              <a:rPr lang="en-US" sz="1200" b="0" i="0" u="none" strike="noStrike" baseline="0" dirty="0">
                <a:latin typeface="+mj-lt"/>
              </a:rPr>
              <a:t>, et al., </a:t>
            </a:r>
            <a:r>
              <a:rPr lang="en-US" sz="1200" b="1" i="0" u="none" strike="noStrike" baseline="0" dirty="0">
                <a:latin typeface="+mj-lt"/>
              </a:rPr>
              <a:t>Representation learning for dynamic graphs: A survey.  </a:t>
            </a:r>
            <a:r>
              <a:rPr lang="en-US" sz="1200" b="0" i="0" u="none" strike="noStrike" baseline="0" dirty="0">
                <a:latin typeface="+mj-lt"/>
              </a:rPr>
              <a:t>Journal of Machine Learning Research, 21(70):1–73, 2020. URL </a:t>
            </a:r>
            <a:r>
              <a:rPr lang="en-US" sz="1200" b="0" i="0" u="none" strike="noStrike" baseline="0" dirty="0">
                <a:latin typeface="+mj-lt"/>
                <a:hlinkClick r:id="rId2"/>
              </a:rPr>
              <a:t>http://jmlr.org/papers/v21/19-447.html</a:t>
            </a:r>
            <a:endParaRPr lang="en-US" sz="1200" b="0" i="0" u="none" strike="noStrike" baseline="0" dirty="0">
              <a:latin typeface="+mj-lt"/>
            </a:endParaRPr>
          </a:p>
          <a:p>
            <a:pPr marL="342900" indent="-342900" algn="l">
              <a:lnSpc>
                <a:spcPct val="100000"/>
              </a:lnSpc>
              <a:buFont typeface="+mj-lt"/>
              <a:buAutoNum type="arabicPeriod"/>
            </a:pPr>
            <a:r>
              <a:rPr lang="en-US" sz="1200" i="0" u="none" strike="noStrike" baseline="0" dirty="0">
                <a:latin typeface="+mj-lt"/>
              </a:rPr>
              <a:t>Knyazev, B.,</a:t>
            </a:r>
            <a:r>
              <a:rPr lang="en-US" sz="1200" b="1" i="0" u="none" strike="noStrike" baseline="0" dirty="0">
                <a:latin typeface="+mj-lt"/>
              </a:rPr>
              <a:t> Spectral Graph Convolution Explained and Implemented Step By Step</a:t>
            </a:r>
            <a:r>
              <a:rPr lang="en-US" sz="1200" b="0" i="0" u="none" strike="noStrike" baseline="0" dirty="0">
                <a:latin typeface="+mj-lt"/>
              </a:rPr>
              <a:t> </a:t>
            </a:r>
            <a:r>
              <a:rPr lang="en-US" sz="1200" b="0" i="0" u="none" strike="noStrike" baseline="0" dirty="0">
                <a:latin typeface="+mj-lt"/>
                <a:hlinkClick r:id="rId3"/>
              </a:rPr>
              <a:t>https://towardsdatascience.com/spectral-graph-convolution-explained-and-implemented-step-by-step-2e495b57f801</a:t>
            </a:r>
            <a:r>
              <a:rPr lang="en-US" sz="1200" b="0" i="0" u="none" strike="noStrike" baseline="0" dirty="0">
                <a:latin typeface="+mj-lt"/>
              </a:rPr>
              <a:t> </a:t>
            </a:r>
            <a:endParaRPr lang="en-US" sz="1200" dirty="0">
              <a:latin typeface="+mj-lt"/>
            </a:endParaRPr>
          </a:p>
          <a:p>
            <a:pPr marL="342900" indent="-342900" algn="l">
              <a:lnSpc>
                <a:spcPct val="100000"/>
              </a:lnSpc>
              <a:buFont typeface="+mj-lt"/>
              <a:buAutoNum type="arabicPeriod"/>
            </a:pPr>
            <a:r>
              <a:rPr lang="en-US" sz="1200" dirty="0">
                <a:latin typeface="+mj-lt"/>
              </a:rPr>
              <a:t>Dan Spielman, </a:t>
            </a:r>
            <a:r>
              <a:rPr lang="en-US" sz="1200" b="1" dirty="0">
                <a:latin typeface="+mj-lt"/>
              </a:rPr>
              <a:t>Course on Spectral Graph Theory</a:t>
            </a:r>
            <a:r>
              <a:rPr lang="en-US" sz="1200" dirty="0">
                <a:latin typeface="+mj-lt"/>
              </a:rPr>
              <a:t>, Yale, 2015 - </a:t>
            </a:r>
            <a:r>
              <a:rPr lang="en-US" sz="1200" dirty="0">
                <a:latin typeface="+mj-lt"/>
                <a:hlinkClick r:id="rId4"/>
              </a:rPr>
              <a:t>http://www.cs.yale.edu/homes/spielman/561/</a:t>
            </a:r>
            <a:r>
              <a:rPr lang="en-US" sz="1200" dirty="0">
                <a:latin typeface="+mj-lt"/>
              </a:rPr>
              <a:t>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200" dirty="0">
                <a:latin typeface="+mj-lt"/>
              </a:rPr>
              <a:t>Cao, D., et al., </a:t>
            </a:r>
            <a:r>
              <a:rPr lang="en-US" sz="1200" b="1" dirty="0">
                <a:latin typeface="+mj-lt"/>
              </a:rPr>
              <a:t>Spectral Temporal Graph Neural Network for Multivariate Time-series Forecasting, </a:t>
            </a:r>
            <a:r>
              <a:rPr lang="en-US" sz="1200" dirty="0" err="1">
                <a:latin typeface="+mj-lt"/>
              </a:rPr>
              <a:t>NeurIPS</a:t>
            </a:r>
            <a:r>
              <a:rPr lang="en-US" sz="1200" dirty="0">
                <a:latin typeface="+mj-lt"/>
              </a:rPr>
              <a:t>, 33 (2020).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200" dirty="0">
                <a:solidFill>
                  <a:srgbClr val="222222"/>
                </a:solidFill>
                <a:latin typeface="+mj-lt"/>
              </a:rPr>
              <a:t>Bruna, et al., </a:t>
            </a:r>
            <a:r>
              <a:rPr lang="en-US" sz="1200" b="1" dirty="0">
                <a:solidFill>
                  <a:srgbClr val="222222"/>
                </a:solidFill>
                <a:latin typeface="+mj-lt"/>
              </a:rPr>
              <a:t>Spectral Networks and Deep Locally Connected Networks on Graphs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, ICLR 2014.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200" b="0" i="0" dirty="0" err="1">
                <a:solidFill>
                  <a:srgbClr val="222222"/>
                </a:solidFill>
                <a:effectLst/>
                <a:latin typeface="+mj-lt"/>
              </a:rPr>
              <a:t>Kipf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+mj-lt"/>
              </a:rPr>
              <a:t>, T. N. &amp; Welling, M., </a:t>
            </a:r>
            <a:r>
              <a:rPr lang="en-US" sz="1200" b="1" i="0" dirty="0">
                <a:solidFill>
                  <a:srgbClr val="222222"/>
                </a:solidFill>
                <a:effectLst/>
                <a:latin typeface="+mj-lt"/>
              </a:rPr>
              <a:t>Semi-supervised classification with graph convolutional networks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+mj-lt"/>
              </a:rPr>
              <a:t>, ICRL, 2017.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200" dirty="0">
                <a:solidFill>
                  <a:srgbClr val="222222"/>
                </a:solidFill>
                <a:latin typeface="+mj-lt"/>
              </a:rPr>
              <a:t>Rossi, et al., </a:t>
            </a:r>
            <a:r>
              <a:rPr lang="en-US" sz="1200" b="1" dirty="0">
                <a:solidFill>
                  <a:srgbClr val="222222"/>
                </a:solidFill>
                <a:latin typeface="+mj-lt"/>
              </a:rPr>
              <a:t>Temporal Graph Neural Networks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, </a:t>
            </a:r>
            <a:r>
              <a:rPr lang="en-US" sz="1200" dirty="0" err="1">
                <a:solidFill>
                  <a:srgbClr val="222222"/>
                </a:solidFill>
                <a:latin typeface="+mj-lt"/>
              </a:rPr>
              <a:t>NeurIPs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, 2020.</a:t>
            </a:r>
            <a:endParaRPr lang="en-US" sz="1200" dirty="0">
              <a:latin typeface="+mj-lt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200" dirty="0">
              <a:latin typeface="NimbusMonL-Regu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200" dirty="0">
              <a:latin typeface="NimbusMonL-Regu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C5A71-CC44-41A1-95CA-43D2275AF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049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6059A-837B-4E70-85E0-77BA24169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Next and Future Tasks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E2D8F-BD66-4A77-89AD-069496486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024388"/>
            <a:ext cx="11473384" cy="524656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Compute and compare graph metrics (Wednesday, 2.12)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First draft of abstract (Friday, 4.12)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Predictions using traditional method (Wednesday, 9.12)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Related work draft (Friday, 11.12)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Node and Graph Feature Learning (Wednesday, 16.12) </a:t>
            </a:r>
          </a:p>
          <a:p>
            <a:pPr marL="698494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Any two methods of your choice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Design alternative pipelines for your GNN (Wednesday, 06.01)</a:t>
            </a:r>
          </a:p>
          <a:p>
            <a:pPr marL="698494" lvl="1" indent="-457200">
              <a:buFont typeface="Arial" panose="020B0604020202020204" pitchFamily="34" charset="0"/>
              <a:buChar char="•"/>
            </a:pPr>
            <a:r>
              <a:rPr lang="en-US" dirty="0"/>
              <a:t>Three alternative with different options for embedding, aggregation, and encoding</a:t>
            </a:r>
          </a:p>
          <a:p>
            <a:pPr marL="698494" lvl="1" indent="-457200">
              <a:buFont typeface="Arial" panose="020B0604020202020204" pitchFamily="34" charset="0"/>
              <a:buChar char="•"/>
            </a:pPr>
            <a:r>
              <a:rPr lang="en-US" dirty="0"/>
              <a:t>Test at least one.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Execute pipeline for different configurations</a:t>
            </a:r>
          </a:p>
          <a:p>
            <a:pPr marL="698494" lvl="1" indent="-457200">
              <a:buFont typeface="Arial" panose="020B0604020202020204" pitchFamily="34" charset="0"/>
              <a:buChar char="•"/>
            </a:pPr>
            <a:r>
              <a:rPr lang="en-US" dirty="0"/>
              <a:t>Sensitivity Analysis </a:t>
            </a:r>
          </a:p>
          <a:p>
            <a:pPr marL="698494" lvl="1" indent="-457200">
              <a:buFont typeface="Arial" panose="020B0604020202020204" pitchFamily="34" charset="0"/>
              <a:buChar char="•"/>
            </a:pPr>
            <a:r>
              <a:rPr lang="en-US" dirty="0"/>
              <a:t>Ablation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44D838-EB3D-4D0D-822F-FD7D93CBE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852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752993035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C1636-E7CF-4EC2-832F-7B74042E4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966272"/>
          </a:xfrm>
        </p:spPr>
        <p:txBody>
          <a:bodyPr/>
          <a:lstStyle/>
          <a:p>
            <a:r>
              <a:rPr lang="en-US" b="1" dirty="0"/>
              <a:t>Why do we need Temporal Graph Networks?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3B5C4-8902-4CCB-9295-B29AA0902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451201"/>
          </a:xfrm>
        </p:spPr>
        <p:txBody>
          <a:bodyPr/>
          <a:lstStyle/>
          <a:p>
            <a:r>
              <a:rPr lang="en-US" dirty="0"/>
              <a:t>Time is a feature of nodes, edges, and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Frequent versus stale relationships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Similarity or clustering </a:t>
            </a:r>
            <a:r>
              <a:rPr lang="en-US" dirty="0" err="1"/>
              <a:t>w.r.t.</a:t>
            </a:r>
            <a:r>
              <a:rPr lang="en-US" dirty="0"/>
              <a:t> time</a:t>
            </a:r>
          </a:p>
          <a:p>
            <a:endParaRPr lang="en-US" dirty="0"/>
          </a:p>
          <a:p>
            <a:r>
              <a:rPr lang="en-US" dirty="0"/>
              <a:t>Time itself is a characteristic to be predicted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Probability of new links in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Network events (contagion, influence) in time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6258D-9521-444D-89C0-A1C9FDB7A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08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1EF4B-402F-4C5E-93BE-1A75161EF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(incomplete) historical perspective -1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046A0-2A88-4CF2-A015-FE6784D61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972043"/>
            <a:ext cx="11473384" cy="379257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22222"/>
                </a:solidFill>
                <a:latin typeface="+mj-lt"/>
              </a:rPr>
              <a:t>2000’s – Measuring network evolution phenomena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Growth dynamics of the world-wide web [</a:t>
            </a:r>
            <a:r>
              <a:rPr lang="en-US" sz="1600" dirty="0"/>
              <a:t>Huberman &amp; Adamic 1999]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Graphs over time densification laws, shrinking diameters and possible explanations [Leskovec et al. 2005]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 dynamics of viral marketing [Leskovec, Adamic &amp; Huberman 2007]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22222"/>
                </a:solidFill>
                <a:latin typeface="+mj-lt"/>
              </a:rPr>
              <a:t>2010’s – Generative models for network evolution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Kronecker graphs an approach to modeling networks </a:t>
            </a:r>
            <a:r>
              <a:rPr lang="en-US" sz="1600" dirty="0"/>
              <a:t>[Leskovec et al. 2010]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Segoe UI" panose="020B0502040204020203" pitchFamily="34" charset="0"/>
              </a:rPr>
              <a:t>Emerging topic detection on twitter based on temporal and social terms evaluation [</a:t>
            </a:r>
            <a:r>
              <a:rPr lang="en-US" sz="1800" dirty="0" err="1">
                <a:latin typeface="Segoe UI" panose="020B0502040204020203" pitchFamily="34" charset="0"/>
              </a:rPr>
              <a:t>Cataldi</a:t>
            </a:r>
            <a:r>
              <a:rPr lang="en-US" sz="1800" dirty="0">
                <a:latin typeface="Segoe UI" panose="020B0502040204020203" pitchFamily="34" charset="0"/>
              </a:rPr>
              <a:t> et al. 2010]</a:t>
            </a:r>
            <a:endParaRPr lang="en-U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Collaboration over time characterizing and modeling network evolution [Huang et al. 2012]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3B3BCC-8303-4914-911D-F117EF2CE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28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942BB-EDAC-478D-9FB6-7A1335CBF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(incomplete) historical perspective -2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98342-52EF-4981-884C-68B42FDF1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373" y="1213308"/>
            <a:ext cx="11696380" cy="457727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22222"/>
                </a:solidFill>
                <a:latin typeface="+mj-lt"/>
              </a:rPr>
              <a:t>2020’s – Prediction models of network evolution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  <a:latin typeface="+mj-lt"/>
              </a:rPr>
              <a:t>Spectral Networks and Deep Locally Connected Networks on Graphs [Bruna et al. 2013]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  <a:latin typeface="+mj-lt"/>
              </a:rPr>
              <a:t>Temporal Graph Neural Networks [Rossi et al. 2020]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222222"/>
                </a:solidFill>
                <a:latin typeface="+mj-lt"/>
              </a:rPr>
              <a:t>Evolvegraph</a:t>
            </a:r>
            <a:r>
              <a:rPr lang="en-US" sz="2000" dirty="0">
                <a:solidFill>
                  <a:srgbClr val="222222"/>
                </a:solidFill>
                <a:latin typeface="+mj-lt"/>
              </a:rPr>
              <a:t>: Multi-agent trajectory prediction with dynamic relational reasoning [Li et al. 2020]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Segoe UI" panose="020B0502040204020203" pitchFamily="34" charset="0"/>
              </a:rPr>
              <a:t>Spectral Temporal Graph Neural Network for Multivariate Time-series Forecasting</a:t>
            </a:r>
            <a:r>
              <a:rPr lang="en-US" sz="2000" dirty="0">
                <a:solidFill>
                  <a:srgbClr val="222222"/>
                </a:solidFill>
                <a:latin typeface="+mj-lt"/>
              </a:rPr>
              <a:t> [Cao et al. 2020]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D01F1-B6C6-435D-B213-499F5BF7A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18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2D183-9DE1-4DF0-9D13-4D66EE75F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1D60E-5015-44F5-92BF-BCB5AFE72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949697"/>
            <a:ext cx="11473384" cy="5693610"/>
          </a:xfrm>
        </p:spPr>
        <p:txBody>
          <a:bodyPr/>
          <a:lstStyle/>
          <a:p>
            <a:r>
              <a:rPr lang="en-US" sz="1800" dirty="0"/>
              <a:t>Motivation contrast: Continuous Time - Temporal Graph Neural Network (Chris)</a:t>
            </a:r>
          </a:p>
          <a:p>
            <a:r>
              <a:rPr lang="en-US" sz="1800" b="1" dirty="0"/>
              <a:t>Space and Time </a:t>
            </a:r>
            <a:r>
              <a:rPr lang="en-US" sz="1800" dirty="0"/>
              <a:t>(Max)</a:t>
            </a:r>
          </a:p>
          <a:p>
            <a:pPr marL="698494" lvl="1" indent="-457200">
              <a:buFont typeface="Arial" panose="020B0604020202020204" pitchFamily="34" charset="0"/>
              <a:buChar char="•"/>
            </a:pPr>
            <a:r>
              <a:rPr lang="en-US" sz="1800" dirty="0" err="1"/>
              <a:t>Spacio</a:t>
            </a:r>
            <a:r>
              <a:rPr lang="en-US" sz="1800" dirty="0"/>
              <a:t>-Temporal Convolution </a:t>
            </a:r>
          </a:p>
          <a:p>
            <a:pPr marL="937188" lvl="2" indent="-457200">
              <a:buFont typeface="Arial" panose="020B0604020202020204" pitchFamily="34" charset="0"/>
              <a:buChar char="•"/>
            </a:pPr>
            <a:r>
              <a:rPr lang="en-US" sz="1800" dirty="0"/>
              <a:t>Diffusion Convolution Recurrent Networks (GRU cell idea)</a:t>
            </a:r>
          </a:p>
          <a:p>
            <a:pPr marL="698494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Recurrent Neural Networks</a:t>
            </a:r>
          </a:p>
          <a:p>
            <a:pPr marL="937188" lvl="2" indent="-457200">
              <a:buFont typeface="Arial" panose="020B0604020202020204" pitchFamily="34" charset="0"/>
              <a:buChar char="•"/>
            </a:pPr>
            <a:r>
              <a:rPr lang="en-US" sz="1800" dirty="0"/>
              <a:t>Graph Convolution Networks with Kalman Filtering for Traffic Prediction</a:t>
            </a:r>
          </a:p>
          <a:p>
            <a:pPr marL="1003283" lvl="3" indent="-285750"/>
            <a:r>
              <a:rPr lang="en-US" sz="1800" dirty="0"/>
              <a:t>Multi-Head Attention (some example)</a:t>
            </a:r>
          </a:p>
          <a:p>
            <a:r>
              <a:rPr lang="en-US" sz="1800" b="1" dirty="0"/>
              <a:t>Spectral Convolution </a:t>
            </a:r>
            <a:r>
              <a:rPr lang="en-US" sz="1800" dirty="0"/>
              <a:t>(Chris)</a:t>
            </a:r>
          </a:p>
          <a:p>
            <a:pPr marL="527044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Spectral Networks (short intro)</a:t>
            </a:r>
          </a:p>
          <a:p>
            <a:pPr marL="527044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Spectral Temporal Graph Neural Network </a:t>
            </a:r>
          </a:p>
          <a:p>
            <a:r>
              <a:rPr lang="en-US" sz="1800" b="1" dirty="0"/>
              <a:t>Innovative Architectures</a:t>
            </a:r>
            <a:r>
              <a:rPr lang="en-US" sz="1800" dirty="0"/>
              <a:t>:</a:t>
            </a:r>
          </a:p>
          <a:p>
            <a:pPr marL="527044" lvl="1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EvolveGraph</a:t>
            </a:r>
            <a:r>
              <a:rPr lang="en-US" sz="1800" dirty="0"/>
              <a:t> – Latent Graph Model (Chris)</a:t>
            </a:r>
          </a:p>
          <a:p>
            <a:pPr marL="527044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ST-</a:t>
            </a:r>
            <a:r>
              <a:rPr lang="en-US" sz="1800" dirty="0" err="1"/>
              <a:t>UNet</a:t>
            </a:r>
            <a:r>
              <a:rPr lang="en-US" sz="1800" dirty="0"/>
              <a:t>: A </a:t>
            </a:r>
            <a:r>
              <a:rPr lang="en-US" sz="1800" dirty="0" err="1"/>
              <a:t>Spatio</a:t>
            </a:r>
            <a:r>
              <a:rPr lang="en-US" sz="1800" dirty="0"/>
              <a:t>-Temporal U-Network for Graph-structured Time Series Modeling (Max)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26EF7-D70D-4490-B3A2-1D31E402A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625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D1A5E-52E8-4107-84A8-60750D908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Page Rank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68B48-5819-4D1B-96A7-A850A1EF0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028544"/>
            <a:ext cx="11473384" cy="1359346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</a:rPr>
              <a:t>Goal</a:t>
            </a:r>
            <a:r>
              <a:rPr lang="en-US" sz="1800" dirty="0">
                <a:effectLst/>
                <a:latin typeface="Calibri" panose="020F0502020204030204" pitchFamily="34" charset="0"/>
              </a:rPr>
              <a:t>:  Make a random walk only on temporal or time-respecting paths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</a:rPr>
              <a:t>Intuition</a:t>
            </a:r>
            <a:r>
              <a:rPr lang="en-US" sz="1800" dirty="0">
                <a:effectLst/>
                <a:latin typeface="Calibri" panose="020F0502020204030204" pitchFamily="34" charset="0"/>
              </a:rPr>
              <a:t>: Run a regular PageRank on a time-augmented graph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 panose="020F0502020204030204" pitchFamily="34" charset="0"/>
              </a:rPr>
              <a:t>Time stamps increase along the path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DBCC8-ED52-45AF-BF87-FA7D887A5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5CE9F7-E883-4A1F-9421-DFACA21CD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751" y="2034818"/>
            <a:ext cx="2319480" cy="32405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0FE7AB-074B-4C1F-BECC-723D6A365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947" y="3030366"/>
            <a:ext cx="3745173" cy="9267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2D18AEF-05F2-4DAF-8AE9-F30FA5B1BDAA}"/>
              </a:ext>
            </a:extLst>
          </p:cNvPr>
          <p:cNvSpPr txBox="1"/>
          <p:nvPr/>
        </p:nvSpPr>
        <p:spPr bwMode="gray">
          <a:xfrm>
            <a:off x="7970292" y="2279865"/>
            <a:ext cx="22314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</a:rPr>
              <a:t>Edge timestamps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32F3695-631D-4050-BF25-970729E4794D}"/>
              </a:ext>
            </a:extLst>
          </p:cNvPr>
          <p:cNvCxnSpPr/>
          <p:nvPr/>
        </p:nvCxnSpPr>
        <p:spPr bwMode="gray">
          <a:xfrm flipV="1">
            <a:off x="7895231" y="2716593"/>
            <a:ext cx="600500" cy="16990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2311CE9-C076-45E6-B9D6-A5EC457D73EC}"/>
              </a:ext>
            </a:extLst>
          </p:cNvPr>
          <p:cNvSpPr txBox="1"/>
          <p:nvPr/>
        </p:nvSpPr>
        <p:spPr bwMode="gray">
          <a:xfrm>
            <a:off x="0" y="6581001"/>
            <a:ext cx="62438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https://web.stanford.edu/class/cs224w/slides/16-evolution.pdf</a:t>
            </a:r>
          </a:p>
        </p:txBody>
      </p:sp>
    </p:spTree>
    <p:extLst>
      <p:ext uri="{BB962C8B-B14F-4D97-AF65-F5344CB8AC3E}">
        <p14:creationId xmlns:p14="http://schemas.microsoft.com/office/powerpoint/2010/main" val="830043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101DD3-CE30-441A-BBEF-0FAF240D9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33" y="1069173"/>
            <a:ext cx="8712200" cy="256540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43E4FA9-7F30-49CC-8179-99450556E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96" y="4438575"/>
            <a:ext cx="5892421" cy="1425863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A9A2740B-9FF4-4193-BB16-1098699E1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 anchor="t">
            <a:normAutofit/>
          </a:bodyPr>
          <a:lstStyle/>
          <a:p>
            <a:r>
              <a:rPr lang="en-US" dirty="0"/>
              <a:t>Temporal PageRank – Augmented Graph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F421AD71-4381-47FE-9F5D-DD46D589E1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80006" y="6486805"/>
            <a:ext cx="771750" cy="260792"/>
          </a:xfrm>
        </p:spPr>
        <p:txBody>
          <a:bodyPr/>
          <a:lstStyle/>
          <a:p>
            <a:pPr>
              <a:spcAft>
                <a:spcPts val="600"/>
              </a:spcAft>
            </a:pPr>
            <a:fld id="{81561042-0DC2-4A04-AA50-F6D44EB20EBA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258EC-86F6-4421-882D-7B09E2AD1751}"/>
              </a:ext>
            </a:extLst>
          </p:cNvPr>
          <p:cNvSpPr txBox="1"/>
          <p:nvPr/>
        </p:nvSpPr>
        <p:spPr bwMode="gray">
          <a:xfrm>
            <a:off x="255896" y="4069243"/>
            <a:ext cx="6243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ffectLst/>
                <a:latin typeface="Arial" panose="020B0604020202020204" pitchFamily="34" charset="0"/>
              </a:rPr>
              <a:t>𝑟(𝑢): Temporal PageRank estimate of 𝑢</a:t>
            </a:r>
            <a:endParaRPr lang="en-US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194E7EA-AA92-480E-852C-F2B59959D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390" y="4479616"/>
            <a:ext cx="5857937" cy="16707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6873F76-51DC-4091-B13A-7B164690DFA0}"/>
              </a:ext>
            </a:extLst>
          </p:cNvPr>
          <p:cNvSpPr txBox="1"/>
          <p:nvPr/>
        </p:nvSpPr>
        <p:spPr bwMode="gray">
          <a:xfrm>
            <a:off x="6335973" y="3853800"/>
            <a:ext cx="55444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effectLst/>
                <a:latin typeface="Arial" panose="020B0604020202020204" pitchFamily="34" charset="0"/>
              </a:rPr>
              <a:t>Rank quality (Pearson corr. </a:t>
            </a:r>
            <a:r>
              <a:rPr lang="en-US" sz="1600" b="1" dirty="0" err="1">
                <a:effectLst/>
                <a:latin typeface="Arial" panose="020B0604020202020204" pitchFamily="34" charset="0"/>
              </a:rPr>
              <a:t>coeff</a:t>
            </a:r>
            <a:r>
              <a:rPr lang="en-US" sz="1600" b="1" dirty="0">
                <a:effectLst/>
                <a:latin typeface="Arial" panose="020B0604020202020204" pitchFamily="34" charset="0"/>
              </a:rPr>
              <a:t>. Between static and temporal PageRank) and transition probability 𝜷</a:t>
            </a:r>
            <a:endParaRPr lang="en-US" sz="16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7825BC-89BE-4639-AA0B-224228085B37}"/>
              </a:ext>
            </a:extLst>
          </p:cNvPr>
          <p:cNvSpPr txBox="1"/>
          <p:nvPr/>
        </p:nvSpPr>
        <p:spPr bwMode="gray">
          <a:xfrm>
            <a:off x="7250373" y="6150329"/>
            <a:ext cx="40431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Arial" panose="020B0604020202020204" pitchFamily="34" charset="0"/>
              </a:rPr>
              <a:t>Smaller 𝜷 corresponds to slower convergence rate, but better correlated rankings</a:t>
            </a:r>
            <a:endParaRPr lang="en-US" sz="1400" dirty="0"/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D87AA68-D421-4364-93DE-DD911E125045}"/>
              </a:ext>
            </a:extLst>
          </p:cNvPr>
          <p:cNvSpPr txBox="1">
            <a:spLocks/>
          </p:cNvSpPr>
          <p:nvPr/>
        </p:nvSpPr>
        <p:spPr>
          <a:xfrm>
            <a:off x="11420250" y="6411939"/>
            <a:ext cx="771750" cy="26079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561042-0DC2-4A04-AA50-F6D44EB20EB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7BBBFC-60C5-4EBC-82CC-6C1EC7F4A8F8}"/>
              </a:ext>
            </a:extLst>
          </p:cNvPr>
          <p:cNvSpPr txBox="1"/>
          <p:nvPr/>
        </p:nvSpPr>
        <p:spPr bwMode="gray">
          <a:xfrm>
            <a:off x="0" y="6581001"/>
            <a:ext cx="62438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https://web.stanford.edu/class/cs224w/slides/16-evolution.pdf</a:t>
            </a:r>
          </a:p>
        </p:txBody>
      </p:sp>
    </p:spTree>
    <p:extLst>
      <p:ext uri="{BB962C8B-B14F-4D97-AF65-F5344CB8AC3E}">
        <p14:creationId xmlns:p14="http://schemas.microsoft.com/office/powerpoint/2010/main" val="38885771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9" grpId="0"/>
    </p:bldLst>
  </p:timing>
</p:sld>
</file>

<file path=ppt/theme/theme1.xml><?xml version="1.0" encoding="utf-8"?>
<a:theme xmlns:a="http://schemas.openxmlformats.org/drawingml/2006/main" name="HPI PPT-Templat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yTemplate" id="{2063BE8A-A688-4B5F-97FF-457FF8D42FC7}" vid="{880E0C7C-9943-42C8-9DD6-CE28215DC4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1154</TotalTime>
  <Words>3324</Words>
  <Application>Microsoft Office PowerPoint</Application>
  <PresentationFormat>Widescreen</PresentationFormat>
  <Paragraphs>365</Paragraphs>
  <Slides>32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CMBX10</vt:lpstr>
      <vt:lpstr>CMMI10</vt:lpstr>
      <vt:lpstr>CMMI7</vt:lpstr>
      <vt:lpstr>CMR10</vt:lpstr>
      <vt:lpstr>NimbusMonL-Regu</vt:lpstr>
      <vt:lpstr>NimbusRomNo9L-Medi</vt:lpstr>
      <vt:lpstr>NimbusRomNo9L-Regu</vt:lpstr>
      <vt:lpstr>NimbusRomNo9L-ReguItal</vt:lpstr>
      <vt:lpstr>Segoe UI</vt:lpstr>
      <vt:lpstr>Verdana</vt:lpstr>
      <vt:lpstr>Verdana (body)</vt:lpstr>
      <vt:lpstr>Verdana (Textkörper)</vt:lpstr>
      <vt:lpstr>HPI PPT-Template</vt:lpstr>
      <vt:lpstr>Temporal Graph Networks lecture-10  Course on Graph Neural Networks (Winter Term 20/21)</vt:lpstr>
      <vt:lpstr>Time in Networks</vt:lpstr>
      <vt:lpstr>Quick recap – Where are we now?</vt:lpstr>
      <vt:lpstr>Why do we need Temporal Graph Networks? </vt:lpstr>
      <vt:lpstr>Brief (incomplete) historical perspective -1</vt:lpstr>
      <vt:lpstr>Brief (incomplete) historical perspective -2</vt:lpstr>
      <vt:lpstr>Index</vt:lpstr>
      <vt:lpstr>Temporal Page Rank </vt:lpstr>
      <vt:lpstr>Temporal PageRank – Augmented Graph</vt:lpstr>
      <vt:lpstr>Temporal Graph Neural Networks [Rossi et al. 2020] </vt:lpstr>
      <vt:lpstr>Flow of the TGN operation [Rossi et al. 2020] </vt:lpstr>
      <vt:lpstr>Spatio-Temporal Graph Networks</vt:lpstr>
      <vt:lpstr>Spatio-Temporal Graph Problem: Traffic Prediction</vt:lpstr>
      <vt:lpstr>Learning Spatiotemporal Features with 3D Conv</vt:lpstr>
      <vt:lpstr>How to do 3D Convolution on Graphs?</vt:lpstr>
      <vt:lpstr>Pseudo 3D Convolution- 1</vt:lpstr>
      <vt:lpstr>Learning Spatio-Temporal Representation with P3D</vt:lpstr>
      <vt:lpstr>2D + 1D Architectures - Spatio-Temporal GCNs</vt:lpstr>
      <vt:lpstr>RNN Architectures – GC-GRU &amp; GC-LSTM</vt:lpstr>
      <vt:lpstr>GCNs with Kalman Filtering for Traffic Prediction</vt:lpstr>
      <vt:lpstr>Spatial Temporal Graph Neural Network</vt:lpstr>
      <vt:lpstr>Graph Spectral Networks</vt:lpstr>
      <vt:lpstr>Laplacian Eigenmaps and Spectral Techniques [Belkin &amp; Niyogi 2001]</vt:lpstr>
      <vt:lpstr>Graph Laplacian visualization [Knyazev 2019]</vt:lpstr>
      <vt:lpstr>Spectral Networks [Bruna et al. 2014]</vt:lpstr>
      <vt:lpstr>Spectral Graph Convolutions [Kipf &amp; Welling 2017] </vt:lpstr>
      <vt:lpstr>Spectral Temporal Graph Neural Network for Multivariate Time-series Forecasting </vt:lpstr>
      <vt:lpstr>Hybrid Architectures</vt:lpstr>
      <vt:lpstr>EvolveGraph: Multi-agent trajectory prediction w/ dynamic relational reasoning</vt:lpstr>
      <vt:lpstr>Suggested Readings on Temporal Graph Nets</vt:lpstr>
      <vt:lpstr>Next and Future Tasks 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Evolution Networks lecture-9  Course on Graph Neural Networks (Winter Term 20/21)</dc:title>
  <dc:creator>Christian Adriano</dc:creator>
  <cp:lastModifiedBy>Christian Adriano</cp:lastModifiedBy>
  <cp:revision>71</cp:revision>
  <dcterms:created xsi:type="dcterms:W3CDTF">2020-12-16T15:45:57Z</dcterms:created>
  <dcterms:modified xsi:type="dcterms:W3CDTF">2021-01-05T09:54:36Z</dcterms:modified>
</cp:coreProperties>
</file>